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49" r:id="rId2"/>
  </p:sldMasterIdLst>
  <p:notesMasterIdLst>
    <p:notesMasterId r:id="rId31"/>
  </p:notesMasterIdLst>
  <p:handoutMasterIdLst>
    <p:handoutMasterId r:id="rId32"/>
  </p:handoutMasterIdLst>
  <p:sldIdLst>
    <p:sldId id="256" r:id="rId3"/>
    <p:sldId id="280" r:id="rId4"/>
    <p:sldId id="263" r:id="rId5"/>
    <p:sldId id="264" r:id="rId6"/>
    <p:sldId id="266" r:id="rId7"/>
    <p:sldId id="267" r:id="rId8"/>
    <p:sldId id="289" r:id="rId9"/>
    <p:sldId id="290" r:id="rId10"/>
    <p:sldId id="293" r:id="rId11"/>
    <p:sldId id="292" r:id="rId12"/>
    <p:sldId id="262" r:id="rId13"/>
    <p:sldId id="276" r:id="rId14"/>
    <p:sldId id="286" r:id="rId15"/>
    <p:sldId id="277" r:id="rId16"/>
    <p:sldId id="287" r:id="rId17"/>
    <p:sldId id="288" r:id="rId18"/>
    <p:sldId id="268" r:id="rId19"/>
    <p:sldId id="269" r:id="rId20"/>
    <p:sldId id="284" r:id="rId21"/>
    <p:sldId id="278" r:id="rId22"/>
    <p:sldId id="282" r:id="rId23"/>
    <p:sldId id="271" r:id="rId24"/>
    <p:sldId id="281" r:id="rId25"/>
    <p:sldId id="279" r:id="rId26"/>
    <p:sldId id="272" r:id="rId27"/>
    <p:sldId id="273" r:id="rId28"/>
    <p:sldId id="285" r:id="rId29"/>
    <p:sldId id="274" r:id="rId30"/>
  </p:sldIdLst>
  <p:sldSz cx="9144000" cy="6858000" type="screen4x3"/>
  <p:notesSz cx="7559675" cy="10691813"/>
  <p:defaultTex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5pPr>
    <a:lvl6pPr marL="2286000" algn="l" defTabSz="914400" rtl="0" eaLnBrk="1" latinLnBrk="0" hangingPunct="1">
      <a:defRPr kern="1200">
        <a:solidFill>
          <a:schemeClr val="tx1"/>
        </a:solidFill>
        <a:latin typeface="Arial" panose="020B0604020202020204" pitchFamily="34" charset="0"/>
        <a:ea typeface="+mn-ea"/>
        <a:cs typeface="Arial Unicode MS" charset="0"/>
      </a:defRPr>
    </a:lvl6pPr>
    <a:lvl7pPr marL="2743200" algn="l" defTabSz="914400" rtl="0" eaLnBrk="1" latinLnBrk="0" hangingPunct="1">
      <a:defRPr kern="1200">
        <a:solidFill>
          <a:schemeClr val="tx1"/>
        </a:solidFill>
        <a:latin typeface="Arial" panose="020B0604020202020204" pitchFamily="34" charset="0"/>
        <a:ea typeface="+mn-ea"/>
        <a:cs typeface="Arial Unicode MS" charset="0"/>
      </a:defRPr>
    </a:lvl7pPr>
    <a:lvl8pPr marL="3200400" algn="l" defTabSz="914400" rtl="0" eaLnBrk="1" latinLnBrk="0" hangingPunct="1">
      <a:defRPr kern="1200">
        <a:solidFill>
          <a:schemeClr val="tx1"/>
        </a:solidFill>
        <a:latin typeface="Arial" panose="020B0604020202020204" pitchFamily="34" charset="0"/>
        <a:ea typeface="+mn-ea"/>
        <a:cs typeface="Arial Unicode MS" charset="0"/>
      </a:defRPr>
    </a:lvl8pPr>
    <a:lvl9pPr marL="3657600" algn="l" defTabSz="914400" rtl="0" eaLnBrk="1" latinLnBrk="0" hangingPunct="1">
      <a:defRPr kern="1200">
        <a:solidFill>
          <a:schemeClr val="tx1"/>
        </a:solidFill>
        <a:latin typeface="Arial" panose="020B0604020202020204" pitchFamily="34" charset="0"/>
        <a:ea typeface="+mn-ea"/>
        <a:cs typeface="Arial Unicode M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65316" autoAdjust="0"/>
  </p:normalViewPr>
  <p:slideViewPr>
    <p:cSldViewPr>
      <p:cViewPr varScale="1">
        <p:scale>
          <a:sx n="76" d="100"/>
          <a:sy n="76" d="100"/>
        </p:scale>
        <p:origin x="996" y="3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sz="quarter" idx="1"/>
          </p:nvPr>
        </p:nvSpPr>
        <p:spPr>
          <a:xfrm>
            <a:off x="4281488" y="0"/>
            <a:ext cx="3276600" cy="536575"/>
          </a:xfrm>
          <a:prstGeom prst="rect">
            <a:avLst/>
          </a:prstGeom>
        </p:spPr>
        <p:txBody>
          <a:bodyPr vert="horz" lIns="91440" tIns="45720" rIns="91440" bIns="45720" rtlCol="0"/>
          <a:lstStyle>
            <a:lvl1pPr algn="r">
              <a:defRPr sz="1200"/>
            </a:lvl1pPr>
          </a:lstStyle>
          <a:p>
            <a:pPr>
              <a:defRPr/>
            </a:pPr>
            <a:fld id="{9D95C8C0-612A-4D05-9C28-AA0A962C92F7}" type="datetimeFigureOut">
              <a:rPr lang="de-DE"/>
              <a:pPr>
                <a:defRPr/>
              </a:pPr>
              <a:t>26.09.2025</a:t>
            </a:fld>
            <a:endParaRPr lang="de-DE"/>
          </a:p>
        </p:txBody>
      </p:sp>
      <p:sp>
        <p:nvSpPr>
          <p:cNvPr id="4" name="Fußzeilenplatzhalter 3"/>
          <p:cNvSpPr>
            <a:spLocks noGrp="1"/>
          </p:cNvSpPr>
          <p:nvPr>
            <p:ph type="ftr" sz="quarter" idx="2"/>
          </p:nvPr>
        </p:nvSpPr>
        <p:spPr>
          <a:xfrm>
            <a:off x="0" y="10155238"/>
            <a:ext cx="3276600" cy="536575"/>
          </a:xfrm>
          <a:prstGeom prst="rect">
            <a:avLst/>
          </a:prstGeom>
        </p:spPr>
        <p:txBody>
          <a:bodyPr vert="horz" lIns="91440" tIns="45720" rIns="91440" bIns="45720" rtlCol="0" anchor="b"/>
          <a:lstStyle>
            <a:lvl1pPr algn="l">
              <a:defRPr sz="1200"/>
            </a:lvl1pPr>
          </a:lstStyle>
          <a:p>
            <a:pPr>
              <a:defRPr/>
            </a:pPr>
            <a:endParaRPr lang="de-DE"/>
          </a:p>
        </p:txBody>
      </p:sp>
      <p:sp>
        <p:nvSpPr>
          <p:cNvPr id="5" name="Foliennummernplatzhalter 4"/>
          <p:cNvSpPr>
            <a:spLocks noGrp="1"/>
          </p:cNvSpPr>
          <p:nvPr>
            <p:ph type="sldNum" sz="quarter" idx="3"/>
          </p:nvPr>
        </p:nvSpPr>
        <p:spPr>
          <a:xfrm>
            <a:off x="4281488" y="10155238"/>
            <a:ext cx="3276600" cy="536575"/>
          </a:xfrm>
          <a:prstGeom prst="rect">
            <a:avLst/>
          </a:prstGeom>
        </p:spPr>
        <p:txBody>
          <a:bodyPr vert="horz" lIns="91440" tIns="45720" rIns="91440" bIns="45720" rtlCol="0" anchor="b"/>
          <a:lstStyle>
            <a:lvl1pPr algn="r">
              <a:defRPr sz="1200"/>
            </a:lvl1pPr>
          </a:lstStyle>
          <a:p>
            <a:pPr>
              <a:defRPr/>
            </a:pPr>
            <a:fld id="{6008F78F-6174-4597-AD36-30D05DB99EA2}" type="slidenum">
              <a:rPr lang="de-DE"/>
              <a:pPr>
                <a:defRPr/>
              </a:pPr>
              <a:t>‹Nr.›</a:t>
            </a:fld>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
          <p:cNvSpPr>
            <a:spLocks noGrp="1" noChangeArrowheads="1"/>
          </p:cNvSpPr>
          <p:nvPr>
            <p:ph type="body"/>
          </p:nvPr>
        </p:nvSpPr>
        <p:spPr bwMode="auto">
          <a:xfrm>
            <a:off x="755650" y="5078413"/>
            <a:ext cx="6046788" cy="4810125"/>
          </a:xfrm>
          <a:prstGeom prst="rect">
            <a:avLst/>
          </a:prstGeom>
          <a:noFill/>
          <a:ln>
            <a:noFill/>
          </a:ln>
          <a:effectLst/>
        </p:spPr>
        <p:txBody>
          <a:bodyPr vert="horz" wrap="square" lIns="0" tIns="0" rIns="0" bIns="0" numCol="1" anchor="t" anchorCtr="0" compatLnSpc="1">
            <a:prstTxWarp prst="textNoShape">
              <a:avLst/>
            </a:prstTxWarp>
          </a:bodyPr>
          <a:lstStyle/>
          <a:p>
            <a:pPr lvl="0"/>
            <a:endParaRPr lang="de-DE" altLang="de-DE" noProof="0"/>
          </a:p>
        </p:txBody>
      </p:sp>
      <p:sp>
        <p:nvSpPr>
          <p:cNvPr id="4099" name="Rectangle 3"/>
          <p:cNvSpPr>
            <a:spLocks noGrp="1" noChangeArrowheads="1"/>
          </p:cNvSpPr>
          <p:nvPr>
            <p:ph type="hdr"/>
          </p:nvPr>
        </p:nvSpPr>
        <p:spPr bwMode="auto">
          <a:xfrm>
            <a:off x="0" y="0"/>
            <a:ext cx="3279775" cy="53340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cs typeface="Arial Unicode MS" panose="020B0604020202020204" pitchFamily="34" charset="-128"/>
              </a:defRPr>
            </a:lvl1pPr>
          </a:lstStyle>
          <a:p>
            <a:pPr>
              <a:defRPr/>
            </a:pPr>
            <a:endParaRPr lang="de-DE" altLang="de-DE"/>
          </a:p>
        </p:txBody>
      </p:sp>
      <p:sp>
        <p:nvSpPr>
          <p:cNvPr id="4100" name="Rectangle 4"/>
          <p:cNvSpPr>
            <a:spLocks noGrp="1" noChangeArrowheads="1"/>
          </p:cNvSpPr>
          <p:nvPr>
            <p:ph type="dt"/>
          </p:nvPr>
        </p:nvSpPr>
        <p:spPr bwMode="auto">
          <a:xfrm>
            <a:off x="4278313" y="0"/>
            <a:ext cx="3279775" cy="533400"/>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cs typeface="Arial Unicode MS" panose="020B0604020202020204" pitchFamily="34" charset="-128"/>
              </a:defRPr>
            </a:lvl1pPr>
          </a:lstStyle>
          <a:p>
            <a:pPr>
              <a:defRPr/>
            </a:pPr>
            <a:endParaRPr lang="de-DE" altLang="de-DE"/>
          </a:p>
        </p:txBody>
      </p:sp>
      <p:sp>
        <p:nvSpPr>
          <p:cNvPr id="4101" name="Rectangle 5"/>
          <p:cNvSpPr>
            <a:spLocks noGrp="1" noChangeArrowheads="1"/>
          </p:cNvSpPr>
          <p:nvPr>
            <p:ph type="ftr"/>
          </p:nvPr>
        </p:nvSpPr>
        <p:spPr bwMode="auto">
          <a:xfrm>
            <a:off x="0" y="10156825"/>
            <a:ext cx="3279775" cy="533400"/>
          </a:xfrm>
          <a:prstGeom prst="rect">
            <a:avLst/>
          </a:prstGeom>
          <a:noFill/>
          <a:ln>
            <a:noFill/>
          </a:ln>
          <a:effectLst/>
        </p:spPr>
        <p:txBody>
          <a:bodyPr vert="horz" wrap="square" lIns="0" tIns="0" rIns="0" bIns="0" numCol="1" anchor="b" anchorCtr="0" compatLnSpc="1">
            <a:prstTxWarp prst="textNoShape">
              <a:avLst/>
            </a:prstTxWarp>
          </a:bodyPr>
          <a:lstStyle>
            <a:lvl1pPr eaLnBrk="1">
              <a:lnSpc>
                <a:spcPct val="93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cs typeface="Arial Unicode MS" panose="020B0604020202020204" pitchFamily="34" charset="-128"/>
              </a:defRPr>
            </a:lvl1pPr>
          </a:lstStyle>
          <a:p>
            <a:pPr>
              <a:defRPr/>
            </a:pPr>
            <a:endParaRPr lang="de-DE" altLang="de-DE"/>
          </a:p>
        </p:txBody>
      </p:sp>
      <p:sp>
        <p:nvSpPr>
          <p:cNvPr id="4102" name="Rectangle 6"/>
          <p:cNvSpPr>
            <a:spLocks noGrp="1" noChangeArrowheads="1"/>
          </p:cNvSpPr>
          <p:nvPr>
            <p:ph type="sldNum"/>
          </p:nvPr>
        </p:nvSpPr>
        <p:spPr bwMode="auto">
          <a:xfrm>
            <a:off x="4278313" y="10156825"/>
            <a:ext cx="3279775" cy="533400"/>
          </a:xfrm>
          <a:prstGeom prst="rect">
            <a:avLst/>
          </a:prstGeom>
          <a:noFill/>
          <a:ln>
            <a:noFill/>
          </a:ln>
          <a:effectLst/>
        </p:spPr>
        <p:txBody>
          <a:bodyPr vert="horz" wrap="square" lIns="0" tIns="0" rIns="0" bIns="0" numCol="1" anchor="b"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defRPr>
            </a:lvl1pPr>
          </a:lstStyle>
          <a:p>
            <a:pPr>
              <a:defRPr/>
            </a:pPr>
            <a:fld id="{8E3CC175-36D6-4334-BC07-5B9CCD7ECDD9}"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hf hdr="0" ftr="0" dt="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FA826F85-CD0A-4EC5-A607-6BD4134916AD}" type="slidenum">
              <a:rPr lang="de-DE" altLang="de-DE" sz="1400" smtClean="0"/>
              <a:pPr>
                <a:spcBef>
                  <a:spcPct val="0"/>
                </a:spcBef>
              </a:pPr>
              <a:t>1</a:t>
            </a:fld>
            <a:endParaRPr lang="de-DE" altLang="de-DE" sz="1400"/>
          </a:p>
        </p:txBody>
      </p:sp>
      <p:sp>
        <p:nvSpPr>
          <p:cNvPr id="614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EEE9924E-71F9-4998-8045-03B447846A9F}" type="slidenum">
              <a:rPr lang="de-DE" altLang="de-DE" sz="1400" smtClean="0"/>
              <a:pPr>
                <a:spcBef>
                  <a:spcPct val="0"/>
                </a:spcBef>
              </a:pPr>
              <a:t>14</a:t>
            </a:fld>
            <a:endParaRPr lang="de-DE" altLang="de-DE" sz="1400"/>
          </a:p>
        </p:txBody>
      </p:sp>
      <p:sp>
        <p:nvSpPr>
          <p:cNvPr id="2457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AB7957F9-1B8A-4C61-A1EB-101074F6F767}" type="slidenum">
              <a:rPr lang="de-DE" altLang="de-DE" sz="1400" smtClean="0"/>
              <a:pPr>
                <a:spcBef>
                  <a:spcPct val="0"/>
                </a:spcBef>
              </a:pPr>
              <a:t>15</a:t>
            </a:fld>
            <a:endParaRPr lang="de-DE" altLang="de-DE" sz="1400"/>
          </a:p>
        </p:txBody>
      </p:sp>
      <p:sp>
        <p:nvSpPr>
          <p:cNvPr id="2662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AB7957F9-1B8A-4C61-A1EB-101074F6F767}" type="slidenum">
              <a:rPr lang="de-DE" altLang="de-DE" sz="1400" smtClean="0"/>
              <a:pPr>
                <a:spcBef>
                  <a:spcPct val="0"/>
                </a:spcBef>
              </a:pPr>
              <a:t>16</a:t>
            </a:fld>
            <a:endParaRPr lang="de-DE" altLang="de-DE" sz="1400"/>
          </a:p>
        </p:txBody>
      </p:sp>
      <p:sp>
        <p:nvSpPr>
          <p:cNvPr id="2662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3070179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9D5E332-734A-49C2-9670-84890AFE68B4}" type="slidenum">
              <a:rPr lang="de-DE" altLang="de-DE" sz="1400" smtClean="0"/>
              <a:pPr>
                <a:spcBef>
                  <a:spcPct val="0"/>
                </a:spcBef>
              </a:pPr>
              <a:t>17</a:t>
            </a:fld>
            <a:endParaRPr lang="de-DE" altLang="de-DE" sz="1400"/>
          </a:p>
        </p:txBody>
      </p:sp>
      <p:sp>
        <p:nvSpPr>
          <p:cNvPr id="2867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BEC8BCB0-BB5F-4C20-860D-4F8AD6F055A9}" type="slidenum">
              <a:rPr lang="de-DE" altLang="de-DE" sz="1400" smtClean="0"/>
              <a:pPr>
                <a:spcBef>
                  <a:spcPct val="0"/>
                </a:spcBef>
              </a:pPr>
              <a:t>18</a:t>
            </a:fld>
            <a:endParaRPr lang="de-DE" altLang="de-DE" sz="1400"/>
          </a:p>
        </p:txBody>
      </p:sp>
      <p:sp>
        <p:nvSpPr>
          <p:cNvPr id="3072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4"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2AD7A1B1-76B3-4ABA-A136-002EF6DD2DF4}" type="slidenum">
              <a:rPr lang="de-DE" altLang="de-DE" sz="1400" smtClean="0"/>
              <a:pPr>
                <a:spcBef>
                  <a:spcPct val="0"/>
                </a:spcBef>
              </a:pPr>
              <a:t>20</a:t>
            </a:fld>
            <a:endParaRPr lang="de-DE" altLang="de-DE" sz="1400"/>
          </a:p>
        </p:txBody>
      </p:sp>
      <p:sp>
        <p:nvSpPr>
          <p:cNvPr id="3379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74C9294D-B97D-47B1-9903-3CCA1F660307}" type="slidenum">
              <a:rPr lang="de-DE" altLang="de-DE" sz="1400" smtClean="0"/>
              <a:pPr>
                <a:spcBef>
                  <a:spcPct val="0"/>
                </a:spcBef>
              </a:pPr>
              <a:t>21</a:t>
            </a:fld>
            <a:endParaRPr lang="de-DE" altLang="de-DE" sz="1400"/>
          </a:p>
        </p:txBody>
      </p:sp>
      <p:sp>
        <p:nvSpPr>
          <p:cNvPr id="3584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6D51EC55-E31F-4065-9543-5CBDA7197AE5}" type="slidenum">
              <a:rPr lang="de-DE" altLang="de-DE" sz="1400" smtClean="0"/>
              <a:pPr>
                <a:spcBef>
                  <a:spcPct val="0"/>
                </a:spcBef>
              </a:pPr>
              <a:t>22</a:t>
            </a:fld>
            <a:endParaRPr lang="de-DE" altLang="de-DE" sz="1400"/>
          </a:p>
        </p:txBody>
      </p:sp>
      <p:sp>
        <p:nvSpPr>
          <p:cNvPr id="37891"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D6FAB8A2-A1AD-47DE-B5BC-CF032047179C}" type="slidenum">
              <a:rPr lang="de-DE" altLang="de-DE" sz="1400" smtClean="0"/>
              <a:pPr>
                <a:spcBef>
                  <a:spcPct val="0"/>
                </a:spcBef>
              </a:pPr>
              <a:t>23</a:t>
            </a:fld>
            <a:endParaRPr lang="de-DE" altLang="de-DE" sz="1400"/>
          </a:p>
        </p:txBody>
      </p:sp>
      <p:sp>
        <p:nvSpPr>
          <p:cNvPr id="3993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481D2E19-108D-42AE-882A-BF30C797522F}" type="slidenum">
              <a:rPr lang="de-DE" altLang="de-DE" sz="1400" smtClean="0"/>
              <a:pPr>
                <a:spcBef>
                  <a:spcPct val="0"/>
                </a:spcBef>
              </a:pPr>
              <a:t>24</a:t>
            </a:fld>
            <a:endParaRPr lang="de-DE" altLang="de-DE" sz="1400"/>
          </a:p>
        </p:txBody>
      </p:sp>
      <p:sp>
        <p:nvSpPr>
          <p:cNvPr id="4198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B91EEC2E-0F04-4714-942A-D9C3DB078761}" type="slidenum">
              <a:rPr lang="de-DE" altLang="de-DE" sz="1400" smtClean="0"/>
              <a:pPr>
                <a:spcBef>
                  <a:spcPct val="0"/>
                </a:spcBef>
              </a:pPr>
              <a:t>2</a:t>
            </a:fld>
            <a:endParaRPr lang="de-DE" altLang="de-DE" sz="1400"/>
          </a:p>
        </p:txBody>
      </p:sp>
      <p:sp>
        <p:nvSpPr>
          <p:cNvPr id="819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Arial" panose="020B0604020202020204" pitchFamily="34" charset="0"/>
              <a:buNone/>
            </a:pPr>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C1711B5-6D0A-4820-9E9C-6797A29F70D4}" type="slidenum">
              <a:rPr lang="de-DE" altLang="de-DE" sz="1400" smtClean="0"/>
              <a:pPr>
                <a:spcBef>
                  <a:spcPct val="0"/>
                </a:spcBef>
              </a:pPr>
              <a:t>25</a:t>
            </a:fld>
            <a:endParaRPr lang="de-DE" altLang="de-DE" sz="1400"/>
          </a:p>
        </p:txBody>
      </p:sp>
      <p:sp>
        <p:nvSpPr>
          <p:cNvPr id="4403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6"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74ADFF31-E22B-424E-A866-AC5CF379E118}" type="slidenum">
              <a:rPr lang="de-DE" altLang="de-DE" sz="1400" smtClean="0"/>
              <a:pPr>
                <a:spcBef>
                  <a:spcPct val="0"/>
                </a:spcBef>
              </a:pPr>
              <a:t>26</a:t>
            </a:fld>
            <a:endParaRPr lang="de-DE" altLang="de-DE" sz="1400"/>
          </a:p>
        </p:txBody>
      </p:sp>
      <p:sp>
        <p:nvSpPr>
          <p:cNvPr id="4608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4"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504799D2-FB64-4B26-86BF-97D005AD0ACD}" type="slidenum">
              <a:rPr lang="de-DE" altLang="de-DE" sz="1400" smtClean="0"/>
              <a:pPr>
                <a:spcBef>
                  <a:spcPct val="0"/>
                </a:spcBef>
              </a:pPr>
              <a:t>27</a:t>
            </a:fld>
            <a:endParaRPr lang="de-DE" altLang="de-DE" sz="1400"/>
          </a:p>
        </p:txBody>
      </p:sp>
      <p:sp>
        <p:nvSpPr>
          <p:cNvPr id="48131"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2"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D20B77CC-D720-496E-A1A4-38587317D86E}" type="slidenum">
              <a:rPr lang="de-DE" altLang="de-DE" sz="1400" smtClean="0"/>
              <a:pPr>
                <a:spcBef>
                  <a:spcPct val="0"/>
                </a:spcBef>
              </a:pPr>
              <a:t>28</a:t>
            </a:fld>
            <a:endParaRPr lang="de-DE" altLang="de-DE" sz="1400"/>
          </a:p>
        </p:txBody>
      </p:sp>
      <p:sp>
        <p:nvSpPr>
          <p:cNvPr id="5017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0"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C355BBF1-79C4-4272-AFD7-5C16EB1B2185}" type="slidenum">
              <a:rPr lang="de-DE" altLang="de-DE" sz="1400" smtClean="0"/>
              <a:pPr>
                <a:spcBef>
                  <a:spcPct val="0"/>
                </a:spcBef>
              </a:pPr>
              <a:t>3</a:t>
            </a:fld>
            <a:endParaRPr lang="de-DE" altLang="de-DE" sz="1400"/>
          </a:p>
        </p:txBody>
      </p:sp>
      <p:sp>
        <p:nvSpPr>
          <p:cNvPr id="1024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C6310E3D-20E7-440A-93C1-753F5BA83422}" type="slidenum">
              <a:rPr lang="de-DE" altLang="de-DE" sz="1400" smtClean="0"/>
              <a:pPr>
                <a:spcBef>
                  <a:spcPct val="0"/>
                </a:spcBef>
              </a:pPr>
              <a:t>4</a:t>
            </a:fld>
            <a:endParaRPr lang="de-DE" altLang="de-DE" sz="1400"/>
          </a:p>
        </p:txBody>
      </p:sp>
      <p:sp>
        <p:nvSpPr>
          <p:cNvPr id="12291"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EFA1529C-DA96-43A4-8B46-0C5359265E0F}" type="slidenum">
              <a:rPr lang="de-DE" altLang="de-DE" sz="1400" smtClean="0"/>
              <a:pPr>
                <a:spcBef>
                  <a:spcPct val="0"/>
                </a:spcBef>
              </a:pPr>
              <a:t>5</a:t>
            </a:fld>
            <a:endParaRPr lang="de-DE" altLang="de-DE" sz="1400"/>
          </a:p>
        </p:txBody>
      </p:sp>
      <p:sp>
        <p:nvSpPr>
          <p:cNvPr id="1433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0"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327513AC-9D1F-480B-BE70-88B65893C314}" type="slidenum">
              <a:rPr lang="de-DE" altLang="de-DE" sz="1400" smtClean="0"/>
              <a:pPr>
                <a:spcBef>
                  <a:spcPct val="0"/>
                </a:spcBef>
              </a:pPr>
              <a:t>6</a:t>
            </a:fld>
            <a:endParaRPr lang="de-DE" altLang="de-DE" sz="1400"/>
          </a:p>
        </p:txBody>
      </p:sp>
      <p:sp>
        <p:nvSpPr>
          <p:cNvPr id="1638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8"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64FD8F3D-D0F5-4434-8CAC-5BAD11F67DAB}" type="slidenum">
              <a:rPr lang="de-DE" altLang="de-DE" sz="1400" smtClean="0"/>
              <a:pPr>
                <a:spcBef>
                  <a:spcPct val="0"/>
                </a:spcBef>
              </a:pPr>
              <a:t>11</a:t>
            </a:fld>
            <a:endParaRPr lang="de-DE" altLang="de-DE" sz="1400"/>
          </a:p>
        </p:txBody>
      </p:sp>
      <p:sp>
        <p:nvSpPr>
          <p:cNvPr id="1843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812AA11-A32E-4BB7-AF40-97B4940E6398}" type="slidenum">
              <a:rPr lang="de-DE" altLang="de-DE" sz="1400" smtClean="0"/>
              <a:pPr>
                <a:spcBef>
                  <a:spcPct val="0"/>
                </a:spcBef>
              </a:pPr>
              <a:t>12</a:t>
            </a:fld>
            <a:endParaRPr lang="de-DE" altLang="de-DE" sz="1400"/>
          </a:p>
        </p:txBody>
      </p:sp>
      <p:sp>
        <p:nvSpPr>
          <p:cNvPr id="2048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4"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19D97BD8-9675-478C-BB7B-AFA0227F257A}" type="slidenum">
              <a:rPr lang="de-DE" altLang="de-DE" sz="1400" smtClean="0"/>
              <a:pPr>
                <a:spcBef>
                  <a:spcPct val="0"/>
                </a:spcBef>
              </a:pPr>
              <a:t>13</a:t>
            </a:fld>
            <a:endParaRPr lang="de-DE" altLang="de-DE" sz="1400"/>
          </a:p>
        </p:txBody>
      </p:sp>
      <p:sp>
        <p:nvSpPr>
          <p:cNvPr id="22531"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Tree>
    <p:extLst>
      <p:ext uri="{BB962C8B-B14F-4D97-AF65-F5344CB8AC3E}">
        <p14:creationId xmlns:p14="http://schemas.microsoft.com/office/powerpoint/2010/main" val="1185374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790962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5813" cy="5849937"/>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49937"/>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26916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Tree>
    <p:extLst>
      <p:ext uri="{BB962C8B-B14F-4D97-AF65-F5344CB8AC3E}">
        <p14:creationId xmlns:p14="http://schemas.microsoft.com/office/powerpoint/2010/main" val="11937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57114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Tree>
    <p:extLst>
      <p:ext uri="{BB962C8B-B14F-4D97-AF65-F5344CB8AC3E}">
        <p14:creationId xmlns:p14="http://schemas.microsoft.com/office/powerpoint/2010/main" val="2951011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4963"/>
            <a:ext cx="4037013" cy="45243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6613" y="1604963"/>
            <a:ext cx="4038600" cy="45243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56841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01158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286960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209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Tree>
    <p:extLst>
      <p:ext uri="{BB962C8B-B14F-4D97-AF65-F5344CB8AC3E}">
        <p14:creationId xmlns:p14="http://schemas.microsoft.com/office/powerpoint/2010/main" val="2421779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41428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Tree>
    <p:extLst>
      <p:ext uri="{BB962C8B-B14F-4D97-AF65-F5344CB8AC3E}">
        <p14:creationId xmlns:p14="http://schemas.microsoft.com/office/powerpoint/2010/main" val="1251316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56500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3050"/>
            <a:ext cx="2055813" cy="585628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3050"/>
            <a:ext cx="6019800" cy="585628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11138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Tree>
    <p:extLst>
      <p:ext uri="{BB962C8B-B14F-4D97-AF65-F5344CB8AC3E}">
        <p14:creationId xmlns:p14="http://schemas.microsoft.com/office/powerpoint/2010/main" val="331856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7013" cy="45243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6613" y="1600200"/>
            <a:ext cx="4038600" cy="45243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3101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05113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292190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928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Tree>
    <p:extLst>
      <p:ext uri="{BB962C8B-B14F-4D97-AF65-F5344CB8AC3E}">
        <p14:creationId xmlns:p14="http://schemas.microsoft.com/office/powerpoint/2010/main" val="548132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Tree>
    <p:extLst>
      <p:ext uri="{BB962C8B-B14F-4D97-AF65-F5344CB8AC3E}">
        <p14:creationId xmlns:p14="http://schemas.microsoft.com/office/powerpoint/2010/main" val="1864828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16800" y="6076950"/>
            <a:ext cx="161925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7" name="Rectangle 2"/>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de-DE"/>
              <a:t>Klicken Sie, um das Format des Titeltextes zu bearbeitenTitelmasterformat durch Klicken bearbeiten</a:t>
            </a:r>
          </a:p>
        </p:txBody>
      </p:sp>
      <p:sp>
        <p:nvSpPr>
          <p:cNvPr id="1028" name="Rectangle 3"/>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0"/>
            <a:r>
              <a:rPr lang="en-GB" altLang="de-DE"/>
              <a:t>Neunte GliederungsebeneTextmasterformate durch Klicken bearbeiten</a:t>
            </a:r>
          </a:p>
          <a:p>
            <a:pPr lvl="1"/>
            <a:r>
              <a:rPr lang="en-GB" altLang="de-DE"/>
              <a:t>Zweite Ebene</a:t>
            </a:r>
          </a:p>
          <a:p>
            <a:pPr lvl="2"/>
            <a:r>
              <a:rPr lang="en-GB" altLang="de-DE"/>
              <a:t>Dritte Ebene</a:t>
            </a:r>
          </a:p>
          <a:p>
            <a:pPr lvl="3"/>
            <a:r>
              <a:rPr lang="en-GB" altLang="de-DE"/>
              <a:t>Vierte Ebene</a:t>
            </a:r>
          </a:p>
          <a:p>
            <a:pPr lvl="4"/>
            <a:r>
              <a:rPr lang="en-GB" altLang="de-DE"/>
              <a:t>Fünfte Ebene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kern="12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cs typeface="Arial Unicode MS" panose="020B0604020202020204" pitchFamily="34" charset="-128"/>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cs typeface="Arial Unicode MS" panose="020B0604020202020204" pitchFamily="34" charset="-128"/>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cs typeface="Arial Unicode MS" panose="020B0604020202020204" pitchFamily="34" charset="-128"/>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cs typeface="Arial Unicode MS" panose="020B0604020202020204" pitchFamily="34" charset="-128"/>
        </a:defRPr>
      </a:lvl5pPr>
      <a:lvl6pPr marL="25146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cs typeface="Arial Unicode MS" panose="020B0604020202020204" pitchFamily="34" charset="-128"/>
        </a:defRPr>
      </a:lvl6pPr>
      <a:lvl7pPr marL="29718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cs typeface="Arial Unicode MS" panose="020B0604020202020204" pitchFamily="34" charset="-128"/>
        </a:defRPr>
      </a:lvl7pPr>
      <a:lvl8pPr marL="3429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cs typeface="Arial Unicode MS" panose="020B0604020202020204" pitchFamily="34" charset="-128"/>
        </a:defRPr>
      </a:lvl8pPr>
      <a:lvl9pPr marL="3886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cs typeface="Arial Unicode MS" panose="020B0604020202020204" pitchFamily="34" charset="-128"/>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16800" y="6076950"/>
            <a:ext cx="161925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1" name="Rectangle 2"/>
          <p:cNvSpPr>
            <a:spLocks noGrp="1" noChangeArrowheads="1"/>
          </p:cNvSpPr>
          <p:nvPr>
            <p:ph type="title"/>
          </p:nvPr>
        </p:nvSpPr>
        <p:spPr bwMode="auto">
          <a:xfrm>
            <a:off x="457200" y="273050"/>
            <a:ext cx="82280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de-DE"/>
              <a:t>Klicken Sie, um das Format des Titeltextes zu bearbeiten</a:t>
            </a:r>
          </a:p>
        </p:txBody>
      </p:sp>
      <p:sp>
        <p:nvSpPr>
          <p:cNvPr id="2052" name="Rectangle 3"/>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kern="12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cs typeface="Arial Unicode MS" panose="020B0604020202020204" pitchFamily="34" charset="-128"/>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cs typeface="Arial Unicode MS" panose="020B0604020202020204" pitchFamily="34" charset="-128"/>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cs typeface="Arial Unicode MS" panose="020B0604020202020204" pitchFamily="34" charset="-128"/>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cs typeface="Arial Unicode MS" panose="020B0604020202020204" pitchFamily="34" charset="-128"/>
        </a:defRPr>
      </a:lvl5pPr>
      <a:lvl6pPr marL="25146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cs typeface="Arial Unicode MS" panose="020B0604020202020204" pitchFamily="34" charset="-128"/>
        </a:defRPr>
      </a:lvl6pPr>
      <a:lvl7pPr marL="29718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cs typeface="Arial Unicode MS" panose="020B0604020202020204" pitchFamily="34" charset="-128"/>
        </a:defRPr>
      </a:lvl7pPr>
      <a:lvl8pPr marL="3429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cs typeface="Arial Unicode MS" panose="020B0604020202020204" pitchFamily="34" charset="-128"/>
        </a:defRPr>
      </a:lvl8pPr>
      <a:lvl9pPr marL="3886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cs typeface="Arial Unicode MS" panose="020B0604020202020204" pitchFamily="34" charset="-128"/>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a:extLst>
              <a:ext uri="{28A0092B-C50C-407E-A947-70E740481C1C}">
                <a14:useLocalDpi xmlns:a14="http://schemas.microsoft.com/office/drawing/2010/main" val="0"/>
              </a:ext>
            </a:extLst>
          </a:blip>
          <a:srcRect l="22980" t="6769" r="6291"/>
          <a:stretch>
            <a:fillRect/>
          </a:stretch>
        </p:blipFill>
        <p:spPr bwMode="auto">
          <a:xfrm>
            <a:off x="-36513" y="0"/>
            <a:ext cx="3457576" cy="6858000"/>
          </a:xfrm>
          <a:prstGeom prst="rect">
            <a:avLst/>
          </a:prstGeom>
          <a:noFill/>
          <a:ln>
            <a:noFill/>
          </a:ln>
          <a:effectLst/>
          <a:extLst>
            <a:ext uri="{909E8E84-426E-40DD-AFC4-6F175D3DCCD1}">
              <a14:hiddenFill xmlns:a14="http://schemas.microsoft.com/office/drawing/2010/main">
                <a:blipFill dpi="0" rotWithShape="0">
                  <a:blip/>
                  <a:srcRect l="22980" t="6769" r="6291"/>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Rectangle 2"/>
          <p:cNvSpPr>
            <a:spLocks noChangeArrowheads="1"/>
          </p:cNvSpPr>
          <p:nvPr/>
        </p:nvSpPr>
        <p:spPr bwMode="auto">
          <a:xfrm>
            <a:off x="3348038" y="0"/>
            <a:ext cx="144462" cy="6858000"/>
          </a:xfrm>
          <a:prstGeom prst="rect">
            <a:avLst/>
          </a:prstGeom>
          <a:solidFill>
            <a:srgbClr val="CCFF66">
              <a:alpha val="89803"/>
            </a:srgbClr>
          </a:solidFill>
          <a:ln>
            <a:noFill/>
          </a:ln>
          <a:effectLst/>
          <a:extLs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5124" name="Rectangle 3"/>
          <p:cNvSpPr>
            <a:spLocks noGrp="1" noChangeArrowheads="1"/>
          </p:cNvSpPr>
          <p:nvPr>
            <p:ph type="title" idx="4294967295"/>
          </p:nvPr>
        </p:nvSpPr>
        <p:spPr>
          <a:xfrm>
            <a:off x="3203575" y="2312988"/>
            <a:ext cx="6048375" cy="2232025"/>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Lst>
            </a:pPr>
            <a:r>
              <a:rPr lang="de-DE" altLang="de-DE" sz="3600" b="1" dirty="0"/>
              <a:t>Willkommen bei </a:t>
            </a:r>
            <a:r>
              <a:rPr lang="de-DE" altLang="de-DE" sz="3600" b="1" dirty="0" err="1"/>
              <a:t>DiDaZ</a:t>
            </a:r>
            <a:r>
              <a:rPr lang="de-DE" altLang="de-DE" sz="3600" b="1" dirty="0"/>
              <a:t> - </a:t>
            </a:r>
            <a:br>
              <a:rPr lang="de-DE" altLang="de-DE" sz="3600" b="1" dirty="0"/>
            </a:br>
            <a:br>
              <a:rPr lang="de-DE" altLang="de-DE" sz="3600" b="1" dirty="0"/>
            </a:br>
            <a:r>
              <a:rPr lang="de-DE" altLang="de-DE" sz="3600" b="1" dirty="0"/>
              <a:t>Didaktik des Deutschen </a:t>
            </a:r>
            <a:br>
              <a:rPr lang="de-DE" altLang="de-DE" sz="3600" b="1" dirty="0"/>
            </a:br>
            <a:r>
              <a:rPr lang="de-DE" altLang="de-DE" sz="3600" b="1" dirty="0"/>
              <a:t>als Zweitsprache</a:t>
            </a:r>
            <a:br>
              <a:rPr lang="de-DE" altLang="de-DE" sz="2000" dirty="0"/>
            </a:br>
            <a:endParaRPr lang="de-DE" altLang="de-DE" sz="20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0F1FB3-B72B-4D05-B35A-04992ED420D7}"/>
              </a:ext>
            </a:extLst>
          </p:cNvPr>
          <p:cNvSpPr>
            <a:spLocks noGrp="1"/>
          </p:cNvSpPr>
          <p:nvPr>
            <p:ph type="title"/>
          </p:nvPr>
        </p:nvSpPr>
        <p:spPr/>
        <p:txBody>
          <a:bodyPr/>
          <a:lstStyle/>
          <a:p>
            <a:r>
              <a:rPr lang="de-DE" dirty="0"/>
              <a:t>Was </a:t>
            </a:r>
          </a:p>
        </p:txBody>
      </p:sp>
      <p:pic>
        <p:nvPicPr>
          <p:cNvPr id="4" name="Inhaltsplatzhalter 3">
            <a:extLst>
              <a:ext uri="{FF2B5EF4-FFF2-40B4-BE49-F238E27FC236}">
                <a16:creationId xmlns:a16="http://schemas.microsoft.com/office/drawing/2014/main" id="{7504D9BE-775E-418D-95F7-62EF93755AB8}"/>
              </a:ext>
            </a:extLst>
          </p:cNvPr>
          <p:cNvPicPr>
            <a:picLocks noGrp="1" noChangeAspect="1"/>
          </p:cNvPicPr>
          <p:nvPr>
            <p:ph idx="1"/>
          </p:nvPr>
        </p:nvPicPr>
        <p:blipFill>
          <a:blip r:embed="rId2"/>
          <a:stretch>
            <a:fillRect/>
          </a:stretch>
        </p:blipFill>
        <p:spPr>
          <a:xfrm>
            <a:off x="323528" y="258539"/>
            <a:ext cx="3158123" cy="6266805"/>
          </a:xfrm>
          <a:prstGeom prst="rect">
            <a:avLst/>
          </a:prstGeom>
        </p:spPr>
      </p:pic>
      <p:sp>
        <p:nvSpPr>
          <p:cNvPr id="6" name="Textfeld 5">
            <a:extLst>
              <a:ext uri="{FF2B5EF4-FFF2-40B4-BE49-F238E27FC236}">
                <a16:creationId xmlns:a16="http://schemas.microsoft.com/office/drawing/2014/main" id="{A90588BA-BE3A-4E97-8B83-341CFE72A33A}"/>
              </a:ext>
            </a:extLst>
          </p:cNvPr>
          <p:cNvSpPr txBox="1"/>
          <p:nvPr/>
        </p:nvSpPr>
        <p:spPr>
          <a:xfrm>
            <a:off x="3632071" y="332656"/>
            <a:ext cx="4572000" cy="10402848"/>
          </a:xfrm>
          <a:prstGeom prst="rect">
            <a:avLst/>
          </a:prstGeom>
          <a:noFill/>
        </p:spPr>
        <p:txBody>
          <a:bodyPr wrap="square">
            <a:spAutoFit/>
          </a:bodyPr>
          <a:lstStyle/>
          <a:p>
            <a:r>
              <a:rPr kumimoji="0" lang="de-DE" sz="2400" b="1" i="0" u="none" strike="noStrike" kern="1200" cap="none" spc="0" normalizeH="0" baseline="0" noProof="0" dirty="0">
                <a:ln>
                  <a:noFill/>
                </a:ln>
                <a:solidFill>
                  <a:srgbClr val="000000"/>
                </a:solidFill>
                <a:effectLst/>
                <a:uLnTx/>
                <a:uFillTx/>
                <a:latin typeface="Arial"/>
                <a:ea typeface="+mj-ea"/>
              </a:rPr>
              <a:t>Was ist DaZ?</a:t>
            </a:r>
          </a:p>
          <a:p>
            <a:endParaRPr lang="de-DE" sz="2400" b="1" dirty="0">
              <a:solidFill>
                <a:srgbClr val="000000"/>
              </a:solidFill>
              <a:latin typeface="Arial"/>
              <a:ea typeface="+mj-ea"/>
            </a:endParaRPr>
          </a:p>
          <a:p>
            <a:r>
              <a:rPr lang="de-DE" sz="2000" b="1" dirty="0">
                <a:solidFill>
                  <a:srgbClr val="000000"/>
                </a:solidFill>
                <a:latin typeface="Arial"/>
                <a:ea typeface="+mj-ea"/>
              </a:rPr>
              <a:t>Mündliche Äußerung im Unterricht </a:t>
            </a:r>
          </a:p>
          <a:p>
            <a:r>
              <a:rPr lang="de-DE" sz="2000" dirty="0">
                <a:solidFill>
                  <a:srgbClr val="000000"/>
                </a:solidFill>
                <a:latin typeface="Arial"/>
                <a:ea typeface="+mj-ea"/>
              </a:rPr>
              <a:t>„Es ist einfach so, dass dann jeder macht, was er gut kann, nicht mehr alle dasselbe. Dann werden die Sachen auch besser.“</a:t>
            </a:r>
          </a:p>
          <a:p>
            <a:r>
              <a:rPr lang="de-DE" sz="2000" b="1" dirty="0">
                <a:solidFill>
                  <a:srgbClr val="000000"/>
                </a:solidFill>
                <a:latin typeface="Arial"/>
                <a:ea typeface="+mj-ea"/>
              </a:rPr>
              <a:t>		</a:t>
            </a:r>
          </a:p>
          <a:p>
            <a:r>
              <a:rPr lang="de-DE" sz="2000" b="1" dirty="0">
                <a:solidFill>
                  <a:srgbClr val="000000"/>
                </a:solidFill>
                <a:latin typeface="Arial"/>
                <a:ea typeface="+mj-ea"/>
              </a:rPr>
              <a:t>		Alltagssprache</a:t>
            </a:r>
          </a:p>
          <a:p>
            <a:endParaRPr lang="de-DE" sz="2000" b="1" dirty="0">
              <a:solidFill>
                <a:srgbClr val="000000"/>
              </a:solidFill>
              <a:latin typeface="Arial"/>
              <a:ea typeface="+mj-ea"/>
            </a:endParaRPr>
          </a:p>
          <a:p>
            <a:endParaRPr lang="de-DE" sz="2000" b="1" dirty="0">
              <a:solidFill>
                <a:srgbClr val="000000"/>
              </a:solidFill>
              <a:latin typeface="Arial"/>
              <a:ea typeface="+mj-ea"/>
            </a:endParaRPr>
          </a:p>
          <a:p>
            <a:r>
              <a:rPr lang="de-DE" sz="2000" b="1" dirty="0">
                <a:solidFill>
                  <a:srgbClr val="000000"/>
                </a:solidFill>
                <a:latin typeface="Arial"/>
                <a:ea typeface="+mj-ea"/>
              </a:rPr>
              <a:t>Erwartete schriftliche Äußerung um Leistungsnachweis</a:t>
            </a:r>
          </a:p>
          <a:p>
            <a:endParaRPr lang="de-DE" sz="2000" b="1" dirty="0">
              <a:solidFill>
                <a:srgbClr val="000000"/>
              </a:solidFill>
              <a:latin typeface="Arial"/>
              <a:ea typeface="+mj-ea"/>
            </a:endParaRPr>
          </a:p>
          <a:p>
            <a:r>
              <a:rPr lang="de-DE" sz="2000" dirty="0">
                <a:solidFill>
                  <a:srgbClr val="000000"/>
                </a:solidFill>
                <a:latin typeface="Arial"/>
                <a:ea typeface="+mj-ea"/>
              </a:rPr>
              <a:t>Durch die Arbeitsteilung erfolgt durch Spezialisierung eine Verbesserung der Qualität.</a:t>
            </a:r>
          </a:p>
          <a:p>
            <a:endParaRPr lang="de-DE" sz="2000" b="1" dirty="0">
              <a:solidFill>
                <a:srgbClr val="000000"/>
              </a:solidFill>
              <a:latin typeface="Arial"/>
              <a:ea typeface="+mj-ea"/>
            </a:endParaRPr>
          </a:p>
          <a:p>
            <a:r>
              <a:rPr lang="de-DE" sz="2000" b="1" dirty="0">
                <a:solidFill>
                  <a:srgbClr val="000000"/>
                </a:solidFill>
                <a:latin typeface="Arial"/>
                <a:ea typeface="+mj-ea"/>
              </a:rPr>
              <a:t>		Bildungssprache</a:t>
            </a:r>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dirty="0"/>
          </a:p>
        </p:txBody>
      </p:sp>
      <p:pic>
        <p:nvPicPr>
          <p:cNvPr id="5" name="Grafik 4" descr="Zurück mit einfarbiger Füllung">
            <a:extLst>
              <a:ext uri="{FF2B5EF4-FFF2-40B4-BE49-F238E27FC236}">
                <a16:creationId xmlns:a16="http://schemas.microsoft.com/office/drawing/2014/main" id="{F3A8FF09-2F01-4ABC-9BEF-1B50CD9DA1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37908" y="2677625"/>
            <a:ext cx="914400" cy="914400"/>
          </a:xfrm>
          <a:prstGeom prst="rect">
            <a:avLst/>
          </a:prstGeom>
        </p:spPr>
      </p:pic>
      <p:pic>
        <p:nvPicPr>
          <p:cNvPr id="7" name="Grafik 6">
            <a:extLst>
              <a:ext uri="{FF2B5EF4-FFF2-40B4-BE49-F238E27FC236}">
                <a16:creationId xmlns:a16="http://schemas.microsoft.com/office/drawing/2014/main" id="{70252B3F-F3B5-42FA-AC17-0BF271F8C660}"/>
              </a:ext>
            </a:extLst>
          </p:cNvPr>
          <p:cNvPicPr>
            <a:picLocks noChangeAspect="1"/>
          </p:cNvPicPr>
          <p:nvPr/>
        </p:nvPicPr>
        <p:blipFill>
          <a:blip r:embed="rId5"/>
          <a:stretch>
            <a:fillRect/>
          </a:stretch>
        </p:blipFill>
        <p:spPr>
          <a:xfrm>
            <a:off x="3632071" y="5668883"/>
            <a:ext cx="914479" cy="914479"/>
          </a:xfrm>
          <a:prstGeom prst="rect">
            <a:avLst/>
          </a:prstGeom>
        </p:spPr>
      </p:pic>
    </p:spTree>
    <p:extLst>
      <p:ext uri="{BB962C8B-B14F-4D97-AF65-F5344CB8AC3E}">
        <p14:creationId xmlns:p14="http://schemas.microsoft.com/office/powerpoint/2010/main" val="3075595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a:extLst>
              <a:ext uri="{28A0092B-C50C-407E-A947-70E740481C1C}">
                <a14:useLocalDpi xmlns:a14="http://schemas.microsoft.com/office/drawing/2010/main" val="0"/>
              </a:ext>
            </a:extLst>
          </a:blip>
          <a:srcRect l="22980" t="6769" r="6291"/>
          <a:stretch>
            <a:fillRect/>
          </a:stretch>
        </p:blipFill>
        <p:spPr bwMode="auto">
          <a:xfrm>
            <a:off x="-36513" y="0"/>
            <a:ext cx="3457576" cy="6858000"/>
          </a:xfrm>
          <a:prstGeom prst="rect">
            <a:avLst/>
          </a:prstGeom>
          <a:noFill/>
          <a:ln>
            <a:noFill/>
          </a:ln>
          <a:effectLst/>
          <a:extLst>
            <a:ext uri="{909E8E84-426E-40DD-AFC4-6F175D3DCCD1}">
              <a14:hiddenFill xmlns:a14="http://schemas.microsoft.com/office/drawing/2010/main">
                <a:blipFill dpi="0" rotWithShape="0">
                  <a:blip/>
                  <a:srcRect l="22980" t="6769" r="6291"/>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1" name="Rectangle 2"/>
          <p:cNvSpPr>
            <a:spLocks noChangeArrowheads="1"/>
          </p:cNvSpPr>
          <p:nvPr/>
        </p:nvSpPr>
        <p:spPr bwMode="auto">
          <a:xfrm>
            <a:off x="3348038" y="0"/>
            <a:ext cx="144462" cy="6858000"/>
          </a:xfrm>
          <a:prstGeom prst="rect">
            <a:avLst/>
          </a:prstGeom>
          <a:solidFill>
            <a:srgbClr val="CCFF66">
              <a:alpha val="89803"/>
            </a:srgbClr>
          </a:solidFill>
          <a:ln>
            <a:noFill/>
          </a:ln>
          <a:effectLst/>
          <a:extLs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12" name="Rectangle 3"/>
          <p:cNvSpPr>
            <a:spLocks noGrp="1" noChangeArrowheads="1"/>
          </p:cNvSpPr>
          <p:nvPr>
            <p:ph type="title" idx="4294967295"/>
          </p:nvPr>
        </p:nvSpPr>
        <p:spPr>
          <a:xfrm>
            <a:off x="3779838" y="333375"/>
            <a:ext cx="5194300" cy="1143000"/>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Lst>
            </a:pPr>
            <a:r>
              <a:rPr lang="de-DE" altLang="de-DE" b="1"/>
              <a:t>Was ist DaZ?</a:t>
            </a:r>
            <a:r>
              <a:rPr lang="de-DE" altLang="de-DE" sz="2000" b="1"/>
              <a:t> </a:t>
            </a:r>
            <a:br>
              <a:rPr lang="de-DE" altLang="de-DE" sz="2000" b="1"/>
            </a:br>
            <a:br>
              <a:rPr lang="de-DE" altLang="de-DE" sz="2000"/>
            </a:br>
            <a:endParaRPr lang="de-DE" altLang="de-DE" sz="2000"/>
          </a:p>
        </p:txBody>
      </p:sp>
      <p:sp>
        <p:nvSpPr>
          <p:cNvPr id="22533" name="Text Box 4"/>
          <p:cNvSpPr txBox="1">
            <a:spLocks noChangeArrowheads="1"/>
          </p:cNvSpPr>
          <p:nvPr/>
        </p:nvSpPr>
        <p:spPr bwMode="auto">
          <a:xfrm>
            <a:off x="3554413" y="1568450"/>
            <a:ext cx="5194300" cy="1284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3200">
                <a:solidFill>
                  <a:srgbClr val="000000"/>
                </a:solidFill>
                <a:latin typeface="Arial" panose="020B0604020202020204" pitchFamily="34" charset="0"/>
                <a:cs typeface="Arial Unicode MS"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cs typeface="Arial Unicode MS"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9pPr>
          </a:lstStyle>
          <a:p>
            <a:pPr eaLnBrk="1">
              <a:lnSpc>
                <a:spcPct val="80000"/>
              </a:lnSpc>
              <a:spcBef>
                <a:spcPts val="638"/>
              </a:spcBef>
              <a:spcAft>
                <a:spcPct val="0"/>
              </a:spcAft>
            </a:pPr>
            <a:endParaRPr lang="de-DE" altLang="de-DE" sz="2400" b="1" dirty="0"/>
          </a:p>
          <a:p>
            <a:pPr eaLnBrk="1">
              <a:lnSpc>
                <a:spcPct val="80000"/>
              </a:lnSpc>
              <a:spcBef>
                <a:spcPts val="638"/>
              </a:spcBef>
              <a:spcAft>
                <a:spcPct val="0"/>
              </a:spcAft>
            </a:pPr>
            <a:r>
              <a:rPr lang="de-DE" altLang="de-DE" sz="2400" b="1" dirty="0" err="1"/>
              <a:t>Hunt</a:t>
            </a:r>
            <a:r>
              <a:rPr lang="de-DE" altLang="de-DE" sz="2400" b="1" dirty="0"/>
              <a:t> </a:t>
            </a:r>
            <a:r>
              <a:rPr lang="de-DE" altLang="de-DE" sz="2400" b="1" dirty="0" err="1"/>
              <a:t>ligte</a:t>
            </a:r>
            <a:r>
              <a:rPr lang="de-DE" altLang="de-DE" sz="2400" b="1" dirty="0"/>
              <a:t> hinter sonne </a:t>
            </a:r>
            <a:r>
              <a:rPr lang="de-DE" altLang="de-DE" sz="2400" b="1" dirty="0" err="1"/>
              <a:t>schliefte</a:t>
            </a:r>
            <a:r>
              <a:rPr lang="de-DE" altLang="de-DE" sz="2400" b="1" dirty="0"/>
              <a:t>.</a:t>
            </a:r>
          </a:p>
          <a:p>
            <a:pPr eaLnBrk="1">
              <a:lnSpc>
                <a:spcPct val="80000"/>
              </a:lnSpc>
              <a:spcBef>
                <a:spcPts val="638"/>
              </a:spcBef>
              <a:spcAft>
                <a:spcPct val="0"/>
              </a:spcAft>
            </a:pPr>
            <a:endParaRPr lang="de-DE" altLang="de-DE" sz="2400" b="1" dirty="0"/>
          </a:p>
          <a:p>
            <a:pPr eaLnBrk="1">
              <a:lnSpc>
                <a:spcPct val="80000"/>
              </a:lnSpc>
              <a:spcBef>
                <a:spcPts val="638"/>
              </a:spcBef>
              <a:spcAft>
                <a:spcPct val="0"/>
              </a:spcAft>
            </a:pPr>
            <a:endParaRPr lang="de-DE" altLang="de-DE" sz="2400" b="1" dirty="0"/>
          </a:p>
          <a:p>
            <a:pPr eaLnBrk="1">
              <a:lnSpc>
                <a:spcPct val="80000"/>
              </a:lnSpc>
              <a:spcBef>
                <a:spcPts val="638"/>
              </a:spcBef>
              <a:spcAft>
                <a:spcPct val="0"/>
              </a:spcAft>
            </a:pPr>
            <a:endParaRPr lang="de-DE" altLang="de-DE" sz="2400" b="1" dirty="0"/>
          </a:p>
          <a:p>
            <a:pPr eaLnBrk="1">
              <a:lnSpc>
                <a:spcPct val="80000"/>
              </a:lnSpc>
              <a:spcBef>
                <a:spcPts val="638"/>
              </a:spcBef>
              <a:spcAft>
                <a:spcPct val="0"/>
              </a:spcAft>
            </a:pPr>
            <a:endParaRPr lang="de-DE" altLang="de-DE" sz="2400" b="1" dirty="0"/>
          </a:p>
          <a:p>
            <a:pPr eaLnBrk="1">
              <a:lnSpc>
                <a:spcPct val="80000"/>
              </a:lnSpc>
              <a:spcBef>
                <a:spcPts val="638"/>
              </a:spcBef>
              <a:spcAft>
                <a:spcPct val="0"/>
              </a:spcAft>
            </a:pPr>
            <a:endParaRPr lang="de-DE" altLang="de-DE" sz="2400" b="1" dirty="0"/>
          </a:p>
          <a:p>
            <a:pPr eaLnBrk="1">
              <a:lnSpc>
                <a:spcPct val="80000"/>
              </a:lnSpc>
              <a:spcBef>
                <a:spcPts val="638"/>
              </a:spcBef>
              <a:spcAft>
                <a:spcPct val="0"/>
              </a:spcAft>
              <a:buClrTx/>
              <a:buSzTx/>
            </a:pPr>
            <a:r>
              <a:rPr lang="de-DE" altLang="de-DE" sz="2400" b="1" dirty="0"/>
              <a:t>Wie heißt der Satz richtig?</a:t>
            </a:r>
          </a:p>
          <a:p>
            <a:pPr eaLnBrk="1">
              <a:lnSpc>
                <a:spcPct val="80000"/>
              </a:lnSpc>
              <a:spcBef>
                <a:spcPts val="638"/>
              </a:spcBef>
              <a:spcAft>
                <a:spcPct val="0"/>
              </a:spcAft>
              <a:buClrTx/>
              <a:buSzTx/>
            </a:pPr>
            <a:endParaRPr lang="de-DE" altLang="de-DE" sz="2400" b="1" dirty="0"/>
          </a:p>
          <a:p>
            <a:pPr eaLnBrk="1">
              <a:lnSpc>
                <a:spcPct val="80000"/>
              </a:lnSpc>
              <a:spcBef>
                <a:spcPts val="638"/>
              </a:spcBef>
              <a:spcAft>
                <a:spcPct val="0"/>
              </a:spcAft>
              <a:buClrTx/>
              <a:buSzTx/>
            </a:pPr>
            <a:r>
              <a:rPr lang="de-DE" altLang="de-DE" sz="2400" b="1" dirty="0"/>
              <a:t>An welchen sprachlichen Phänomenen scheitert der Schüler? </a:t>
            </a:r>
          </a:p>
          <a:p>
            <a:pPr eaLnBrk="1">
              <a:lnSpc>
                <a:spcPct val="80000"/>
              </a:lnSpc>
              <a:spcBef>
                <a:spcPts val="638"/>
              </a:spcBef>
              <a:spcAft>
                <a:spcPct val="0"/>
              </a:spcAft>
            </a:pPr>
            <a:endParaRPr lang="de-DE" altLang="de-DE" sz="2400" b="1" dirty="0"/>
          </a:p>
          <a:p>
            <a:pPr eaLnBrk="1">
              <a:lnSpc>
                <a:spcPct val="80000"/>
              </a:lnSpc>
              <a:spcBef>
                <a:spcPts val="638"/>
              </a:spcBef>
              <a:spcAft>
                <a:spcPct val="0"/>
              </a:spcAft>
            </a:pPr>
            <a:endParaRPr lang="de-DE" altLang="de-DE" sz="1600" b="1" dirty="0"/>
          </a:p>
          <a:p>
            <a:pPr eaLnBrk="1">
              <a:lnSpc>
                <a:spcPct val="80000"/>
              </a:lnSpc>
              <a:spcBef>
                <a:spcPts val="638"/>
              </a:spcBef>
              <a:spcAft>
                <a:spcPct val="0"/>
              </a:spcAft>
            </a:pPr>
            <a:endParaRPr lang="de-DE" altLang="de-DE" sz="1600" b="1"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3">
                                            <p:txEl>
                                              <p:pRg st="7" end="7"/>
                                            </p:txEl>
                                          </p:spTgt>
                                        </p:tgtEl>
                                        <p:attrNameLst>
                                          <p:attrName>style.visibility</p:attrName>
                                        </p:attrNameLst>
                                      </p:cBhvr>
                                      <p:to>
                                        <p:strVal val="visible"/>
                                      </p:to>
                                    </p:set>
                                    <p:animEffect transition="in" filter="fade">
                                      <p:cBhvr>
                                        <p:cTn id="7" dur="500"/>
                                        <p:tgtEl>
                                          <p:spTgt spid="22533">
                                            <p:txEl>
                                              <p:pRg st="7" end="7"/>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533">
                                            <p:txEl>
                                              <p:pRg st="9" end="9"/>
                                            </p:txEl>
                                          </p:spTgt>
                                        </p:tgtEl>
                                        <p:attrNameLst>
                                          <p:attrName>style.visibility</p:attrName>
                                        </p:attrNameLst>
                                      </p:cBhvr>
                                      <p:to>
                                        <p:strVal val="visible"/>
                                      </p:to>
                                    </p:set>
                                    <p:animEffect transition="in" filter="fade">
                                      <p:cBhvr>
                                        <p:cTn id="12" dur="500"/>
                                        <p:tgtEl>
                                          <p:spTgt spid="2253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a:extLst>
              <a:ext uri="{28A0092B-C50C-407E-A947-70E740481C1C}">
                <a14:useLocalDpi xmlns:a14="http://schemas.microsoft.com/office/drawing/2010/main" val="0"/>
              </a:ext>
            </a:extLst>
          </a:blip>
          <a:srcRect l="22980" t="6769" r="6291"/>
          <a:stretch>
            <a:fillRect/>
          </a:stretch>
        </p:blipFill>
        <p:spPr bwMode="auto">
          <a:xfrm>
            <a:off x="-36513" y="0"/>
            <a:ext cx="3457576" cy="6858000"/>
          </a:xfrm>
          <a:prstGeom prst="rect">
            <a:avLst/>
          </a:prstGeom>
          <a:noFill/>
          <a:ln>
            <a:noFill/>
          </a:ln>
          <a:effectLst/>
          <a:extLst>
            <a:ext uri="{909E8E84-426E-40DD-AFC4-6F175D3DCCD1}">
              <a14:hiddenFill xmlns:a14="http://schemas.microsoft.com/office/drawing/2010/main">
                <a:blipFill dpi="0" rotWithShape="0">
                  <a:blip/>
                  <a:srcRect l="22980" t="6769" r="6291"/>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9" name="Rectangle 2"/>
          <p:cNvSpPr>
            <a:spLocks noChangeArrowheads="1"/>
          </p:cNvSpPr>
          <p:nvPr/>
        </p:nvSpPr>
        <p:spPr bwMode="auto">
          <a:xfrm>
            <a:off x="3348038" y="0"/>
            <a:ext cx="144462" cy="6858000"/>
          </a:xfrm>
          <a:prstGeom prst="rect">
            <a:avLst/>
          </a:prstGeom>
          <a:solidFill>
            <a:srgbClr val="CCFF66">
              <a:alpha val="89803"/>
            </a:srgbClr>
          </a:solidFill>
          <a:ln>
            <a:noFill/>
          </a:ln>
          <a:effectLst/>
          <a:extLs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9460" name="Rectangle 3"/>
          <p:cNvSpPr>
            <a:spLocks noGrp="1" noChangeArrowheads="1"/>
          </p:cNvSpPr>
          <p:nvPr>
            <p:ph type="title" idx="4294967295"/>
          </p:nvPr>
        </p:nvSpPr>
        <p:spPr>
          <a:xfrm>
            <a:off x="3348038" y="304800"/>
            <a:ext cx="5329237" cy="1143000"/>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Lst>
            </a:pPr>
            <a:r>
              <a:rPr lang="de-DE" altLang="de-DE" b="1"/>
              <a:t>Was ist DaZ? </a:t>
            </a:r>
            <a:br>
              <a:rPr lang="de-DE" altLang="de-DE" sz="2000" b="1"/>
            </a:br>
            <a:br>
              <a:rPr lang="de-DE" altLang="de-DE" sz="2000"/>
            </a:br>
            <a:endParaRPr lang="de-DE" altLang="de-DE" sz="2000"/>
          </a:p>
        </p:txBody>
      </p:sp>
      <p:sp>
        <p:nvSpPr>
          <p:cNvPr id="19461" name="Text Box 4"/>
          <p:cNvSpPr txBox="1">
            <a:spLocks noChangeArrowheads="1"/>
          </p:cNvSpPr>
          <p:nvPr/>
        </p:nvSpPr>
        <p:spPr bwMode="auto">
          <a:xfrm>
            <a:off x="3635375" y="1628775"/>
            <a:ext cx="51943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3200">
                <a:solidFill>
                  <a:srgbClr val="000000"/>
                </a:solidFill>
                <a:latin typeface="Arial" panose="020B0604020202020204" pitchFamily="34" charset="0"/>
                <a:cs typeface="Arial Unicode MS"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cs typeface="Arial Unicode MS"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9pPr>
          </a:lstStyle>
          <a:p>
            <a:pPr eaLnBrk="1">
              <a:lnSpc>
                <a:spcPct val="80000"/>
              </a:lnSpc>
              <a:spcBef>
                <a:spcPts val="638"/>
              </a:spcBef>
              <a:spcAft>
                <a:spcPct val="0"/>
              </a:spcAft>
            </a:pPr>
            <a:endParaRPr lang="de-DE" altLang="de-DE" sz="2400" b="1"/>
          </a:p>
          <a:p>
            <a:pPr eaLnBrk="1">
              <a:lnSpc>
                <a:spcPct val="80000"/>
              </a:lnSpc>
              <a:spcBef>
                <a:spcPts val="638"/>
              </a:spcBef>
              <a:spcAft>
                <a:spcPct val="0"/>
              </a:spcAft>
            </a:pPr>
            <a:r>
              <a:rPr lang="de-DE" altLang="de-DE" sz="2400" b="1">
                <a:solidFill>
                  <a:srgbClr val="FF0000"/>
                </a:solidFill>
              </a:rPr>
              <a:t>Hunt</a:t>
            </a:r>
            <a:r>
              <a:rPr lang="de-DE" altLang="de-DE" sz="2400" b="1">
                <a:solidFill>
                  <a:schemeClr val="tx1"/>
                </a:solidFill>
              </a:rPr>
              <a:t> ligte</a:t>
            </a:r>
            <a:r>
              <a:rPr lang="de-DE" altLang="de-DE" sz="2400" b="1"/>
              <a:t> hinter sonne </a:t>
            </a:r>
            <a:r>
              <a:rPr lang="de-DE" altLang="de-DE" sz="2400" b="1">
                <a:solidFill>
                  <a:schemeClr val="tx1"/>
                </a:solidFill>
              </a:rPr>
              <a:t>schliefte</a:t>
            </a:r>
            <a:r>
              <a:rPr lang="de-DE" altLang="de-DE" sz="2400" b="1"/>
              <a:t>.</a:t>
            </a:r>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1600" b="1"/>
          </a:p>
          <a:p>
            <a:pPr eaLnBrk="1">
              <a:lnSpc>
                <a:spcPct val="80000"/>
              </a:lnSpc>
              <a:spcBef>
                <a:spcPts val="638"/>
              </a:spcBef>
              <a:spcAft>
                <a:spcPct val="0"/>
              </a:spcAft>
            </a:pPr>
            <a:endParaRPr lang="de-DE" altLang="de-DE" sz="1600" b="1"/>
          </a:p>
        </p:txBody>
      </p:sp>
      <p:sp>
        <p:nvSpPr>
          <p:cNvPr id="6" name="Text Box 4"/>
          <p:cNvSpPr txBox="1">
            <a:spLocks noChangeArrowheads="1"/>
          </p:cNvSpPr>
          <p:nvPr/>
        </p:nvSpPr>
        <p:spPr bwMode="auto">
          <a:xfrm>
            <a:off x="3654425" y="2924175"/>
            <a:ext cx="5194300" cy="2535238"/>
          </a:xfrm>
          <a:prstGeom prst="rect">
            <a:avLst/>
          </a:prstGeom>
          <a:noFill/>
          <a:ln>
            <a:noFill/>
          </a:ln>
          <a:effec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3200">
                <a:solidFill>
                  <a:srgbClr val="000000"/>
                </a:solidFill>
                <a:latin typeface="Arial" panose="020B0604020202020204" pitchFamily="34" charset="0"/>
                <a:cs typeface="Arial Unicode MS"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cs typeface="Arial Unicode MS"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9pPr>
          </a:lstStyle>
          <a:p>
            <a:pPr eaLnBrk="1">
              <a:lnSpc>
                <a:spcPct val="80000"/>
              </a:lnSpc>
              <a:spcBef>
                <a:spcPts val="638"/>
              </a:spcBef>
              <a:spcAft>
                <a:spcPct val="0"/>
              </a:spcAft>
              <a:defRPr/>
            </a:pPr>
            <a:endParaRPr lang="de-DE" altLang="de-DE" sz="2400" b="1" dirty="0"/>
          </a:p>
          <a:p>
            <a:pPr eaLnBrk="1">
              <a:lnSpc>
                <a:spcPct val="80000"/>
              </a:lnSpc>
              <a:spcBef>
                <a:spcPts val="638"/>
              </a:spcBef>
              <a:spcAft>
                <a:spcPct val="0"/>
              </a:spcAft>
              <a:defRPr/>
            </a:pPr>
            <a:r>
              <a:rPr lang="de-DE" altLang="de-DE" sz="2400" b="1" dirty="0">
                <a:solidFill>
                  <a:schemeClr val="tx1"/>
                </a:solidFill>
              </a:rPr>
              <a:t>Der Hund …</a:t>
            </a:r>
          </a:p>
          <a:p>
            <a:pPr eaLnBrk="1">
              <a:lnSpc>
                <a:spcPct val="80000"/>
              </a:lnSpc>
              <a:spcBef>
                <a:spcPts val="638"/>
              </a:spcBef>
              <a:spcAft>
                <a:spcPct val="0"/>
              </a:spcAft>
              <a:defRPr/>
            </a:pPr>
            <a:endParaRPr lang="de-DE" altLang="de-DE" sz="2400" b="1" dirty="0">
              <a:solidFill>
                <a:schemeClr val="tx1"/>
              </a:solidFill>
            </a:endParaRPr>
          </a:p>
          <a:p>
            <a:pPr marL="342900" indent="-342900" eaLnBrk="1">
              <a:lnSpc>
                <a:spcPct val="80000"/>
              </a:lnSpc>
              <a:spcBef>
                <a:spcPts val="638"/>
              </a:spcBef>
              <a:spcAft>
                <a:spcPct val="0"/>
              </a:spcAft>
              <a:buFont typeface="Wingdings" panose="05000000000000000000" pitchFamily="2" charset="2"/>
              <a:buChar char="è"/>
              <a:defRPr/>
            </a:pPr>
            <a:r>
              <a:rPr lang="de-DE" altLang="de-DE" sz="2400" b="1" dirty="0">
                <a:solidFill>
                  <a:schemeClr val="tx1"/>
                </a:solidFill>
                <a:sym typeface="Wingdings" panose="05000000000000000000" pitchFamily="2" charset="2"/>
              </a:rPr>
              <a:t>Fehlender Artikel</a:t>
            </a:r>
          </a:p>
          <a:p>
            <a:pPr marL="342900" indent="-342900" eaLnBrk="1">
              <a:lnSpc>
                <a:spcPct val="80000"/>
              </a:lnSpc>
              <a:spcBef>
                <a:spcPts val="638"/>
              </a:spcBef>
              <a:spcAft>
                <a:spcPct val="0"/>
              </a:spcAft>
              <a:buFont typeface="Wingdings" panose="05000000000000000000" pitchFamily="2" charset="2"/>
              <a:buChar char="è"/>
              <a:defRPr/>
            </a:pPr>
            <a:r>
              <a:rPr lang="de-DE" altLang="de-DE" sz="2400" b="1" dirty="0">
                <a:solidFill>
                  <a:schemeClr val="tx1"/>
                </a:solidFill>
                <a:sym typeface="Wingdings" panose="05000000000000000000" pitchFamily="2" charset="2"/>
              </a:rPr>
              <a:t>Verschriftlichung der Auslautverhärtung</a:t>
            </a:r>
            <a:endParaRPr lang="de-DE" altLang="de-DE" sz="2400" b="1" dirty="0"/>
          </a:p>
          <a:p>
            <a:pPr eaLnBrk="1">
              <a:lnSpc>
                <a:spcPct val="80000"/>
              </a:lnSpc>
              <a:spcBef>
                <a:spcPts val="638"/>
              </a:spcBef>
              <a:spcAft>
                <a:spcPct val="0"/>
              </a:spcAft>
              <a:defRPr/>
            </a:pPr>
            <a:endParaRPr lang="de-DE" altLang="de-DE" sz="2400" b="1" dirty="0"/>
          </a:p>
          <a:p>
            <a:pPr eaLnBrk="1">
              <a:lnSpc>
                <a:spcPct val="80000"/>
              </a:lnSpc>
              <a:spcBef>
                <a:spcPts val="638"/>
              </a:spcBef>
              <a:spcAft>
                <a:spcPct val="0"/>
              </a:spcAft>
              <a:defRPr/>
            </a:pPr>
            <a:endParaRPr lang="de-DE" altLang="de-DE" sz="2400" b="1" dirty="0"/>
          </a:p>
          <a:p>
            <a:pPr eaLnBrk="1">
              <a:lnSpc>
                <a:spcPct val="80000"/>
              </a:lnSpc>
              <a:spcBef>
                <a:spcPts val="638"/>
              </a:spcBef>
              <a:spcAft>
                <a:spcPct val="0"/>
              </a:spcAft>
              <a:defRPr/>
            </a:pPr>
            <a:endParaRPr lang="de-DE" altLang="de-DE" sz="2400" b="1" dirty="0"/>
          </a:p>
          <a:p>
            <a:pPr eaLnBrk="1">
              <a:lnSpc>
                <a:spcPct val="80000"/>
              </a:lnSpc>
              <a:spcBef>
                <a:spcPts val="638"/>
              </a:spcBef>
              <a:spcAft>
                <a:spcPct val="0"/>
              </a:spcAft>
              <a:defRPr/>
            </a:pPr>
            <a:endParaRPr lang="de-DE" altLang="de-DE" sz="2400" b="1" dirty="0"/>
          </a:p>
          <a:p>
            <a:pPr eaLnBrk="1">
              <a:lnSpc>
                <a:spcPct val="80000"/>
              </a:lnSpc>
              <a:spcBef>
                <a:spcPts val="638"/>
              </a:spcBef>
              <a:spcAft>
                <a:spcPct val="0"/>
              </a:spcAft>
              <a:defRPr/>
            </a:pPr>
            <a:endParaRPr lang="de-DE" altLang="de-DE" sz="2400" b="1" dirty="0"/>
          </a:p>
          <a:p>
            <a:pPr eaLnBrk="1">
              <a:lnSpc>
                <a:spcPct val="80000"/>
              </a:lnSpc>
              <a:spcBef>
                <a:spcPts val="638"/>
              </a:spcBef>
              <a:spcAft>
                <a:spcPct val="0"/>
              </a:spcAft>
              <a:defRPr/>
            </a:pPr>
            <a:endParaRPr lang="de-DE" altLang="de-DE" sz="2400" b="1" dirty="0"/>
          </a:p>
          <a:p>
            <a:pPr eaLnBrk="1">
              <a:lnSpc>
                <a:spcPct val="80000"/>
              </a:lnSpc>
              <a:spcBef>
                <a:spcPts val="638"/>
              </a:spcBef>
              <a:spcAft>
                <a:spcPct val="0"/>
              </a:spcAft>
              <a:defRPr/>
            </a:pPr>
            <a:endParaRPr lang="de-DE" altLang="de-DE" sz="2400" b="1" dirty="0"/>
          </a:p>
          <a:p>
            <a:pPr eaLnBrk="1">
              <a:lnSpc>
                <a:spcPct val="80000"/>
              </a:lnSpc>
              <a:spcBef>
                <a:spcPts val="638"/>
              </a:spcBef>
              <a:spcAft>
                <a:spcPct val="0"/>
              </a:spcAft>
              <a:defRPr/>
            </a:pPr>
            <a:endParaRPr lang="de-DE" altLang="de-DE" sz="2400" b="1" dirty="0"/>
          </a:p>
          <a:p>
            <a:pPr eaLnBrk="1">
              <a:lnSpc>
                <a:spcPct val="80000"/>
              </a:lnSpc>
              <a:spcBef>
                <a:spcPts val="638"/>
              </a:spcBef>
              <a:spcAft>
                <a:spcPct val="0"/>
              </a:spcAft>
              <a:defRPr/>
            </a:pPr>
            <a:endParaRPr lang="de-DE" altLang="de-DE" sz="2400" b="1" dirty="0"/>
          </a:p>
          <a:p>
            <a:pPr eaLnBrk="1">
              <a:lnSpc>
                <a:spcPct val="80000"/>
              </a:lnSpc>
              <a:spcBef>
                <a:spcPts val="638"/>
              </a:spcBef>
              <a:spcAft>
                <a:spcPct val="0"/>
              </a:spcAft>
              <a:defRPr/>
            </a:pPr>
            <a:endParaRPr lang="de-DE" altLang="de-DE" sz="1600" b="1" dirty="0"/>
          </a:p>
          <a:p>
            <a:pPr eaLnBrk="1">
              <a:lnSpc>
                <a:spcPct val="80000"/>
              </a:lnSpc>
              <a:spcBef>
                <a:spcPts val="638"/>
              </a:spcBef>
              <a:spcAft>
                <a:spcPct val="0"/>
              </a:spcAft>
              <a:defRPr/>
            </a:pPr>
            <a:endParaRPr lang="de-DE" altLang="de-DE" sz="1600" b="1"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a:extLst>
              <a:ext uri="{28A0092B-C50C-407E-A947-70E740481C1C}">
                <a14:useLocalDpi xmlns:a14="http://schemas.microsoft.com/office/drawing/2010/main" val="0"/>
              </a:ext>
            </a:extLst>
          </a:blip>
          <a:srcRect l="22980" t="6769" r="6291"/>
          <a:stretch>
            <a:fillRect/>
          </a:stretch>
        </p:blipFill>
        <p:spPr bwMode="auto">
          <a:xfrm>
            <a:off x="-36513" y="0"/>
            <a:ext cx="3457576" cy="6858000"/>
          </a:xfrm>
          <a:prstGeom prst="rect">
            <a:avLst/>
          </a:prstGeom>
          <a:noFill/>
          <a:ln>
            <a:noFill/>
          </a:ln>
          <a:effectLst/>
          <a:extLst>
            <a:ext uri="{909E8E84-426E-40DD-AFC4-6F175D3DCCD1}">
              <a14:hiddenFill xmlns:a14="http://schemas.microsoft.com/office/drawing/2010/main">
                <a:blipFill dpi="0" rotWithShape="0">
                  <a:blip/>
                  <a:srcRect l="22980" t="6769" r="6291"/>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7" name="Rectangle 2"/>
          <p:cNvSpPr>
            <a:spLocks noChangeArrowheads="1"/>
          </p:cNvSpPr>
          <p:nvPr/>
        </p:nvSpPr>
        <p:spPr bwMode="auto">
          <a:xfrm>
            <a:off x="3348038" y="0"/>
            <a:ext cx="144462" cy="6858000"/>
          </a:xfrm>
          <a:prstGeom prst="rect">
            <a:avLst/>
          </a:prstGeom>
          <a:solidFill>
            <a:srgbClr val="CCFF66">
              <a:alpha val="89803"/>
            </a:srgbClr>
          </a:solidFill>
          <a:ln>
            <a:noFill/>
          </a:ln>
          <a:effectLst/>
          <a:extLs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21508" name="Rectangle 3"/>
          <p:cNvSpPr>
            <a:spLocks noGrp="1" noChangeArrowheads="1"/>
          </p:cNvSpPr>
          <p:nvPr>
            <p:ph type="title" idx="4294967295"/>
          </p:nvPr>
        </p:nvSpPr>
        <p:spPr>
          <a:xfrm>
            <a:off x="3348038" y="304800"/>
            <a:ext cx="5329237" cy="1143000"/>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Lst>
            </a:pPr>
            <a:r>
              <a:rPr lang="de-DE" altLang="de-DE" b="1"/>
              <a:t>Was ist DaZ? </a:t>
            </a:r>
            <a:br>
              <a:rPr lang="de-DE" altLang="de-DE" sz="2000" b="1"/>
            </a:br>
            <a:br>
              <a:rPr lang="de-DE" altLang="de-DE" sz="2000"/>
            </a:br>
            <a:endParaRPr lang="de-DE" altLang="de-DE" sz="2000"/>
          </a:p>
        </p:txBody>
      </p:sp>
      <p:sp>
        <p:nvSpPr>
          <p:cNvPr id="21509" name="Text Box 4"/>
          <p:cNvSpPr txBox="1">
            <a:spLocks noChangeArrowheads="1"/>
          </p:cNvSpPr>
          <p:nvPr/>
        </p:nvSpPr>
        <p:spPr bwMode="auto">
          <a:xfrm>
            <a:off x="3635375" y="1628775"/>
            <a:ext cx="51943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3200">
                <a:solidFill>
                  <a:srgbClr val="000000"/>
                </a:solidFill>
                <a:latin typeface="Arial" panose="020B0604020202020204" pitchFamily="34" charset="0"/>
                <a:cs typeface="Arial Unicode MS"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cs typeface="Arial Unicode MS"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9pPr>
          </a:lstStyle>
          <a:p>
            <a:pPr eaLnBrk="1">
              <a:lnSpc>
                <a:spcPct val="80000"/>
              </a:lnSpc>
              <a:spcBef>
                <a:spcPts val="638"/>
              </a:spcBef>
              <a:spcAft>
                <a:spcPct val="0"/>
              </a:spcAft>
            </a:pPr>
            <a:endParaRPr lang="de-DE" altLang="de-DE" sz="2400" b="1"/>
          </a:p>
          <a:p>
            <a:pPr eaLnBrk="1">
              <a:lnSpc>
                <a:spcPct val="80000"/>
              </a:lnSpc>
              <a:spcBef>
                <a:spcPts val="638"/>
              </a:spcBef>
              <a:spcAft>
                <a:spcPct val="0"/>
              </a:spcAft>
            </a:pPr>
            <a:r>
              <a:rPr lang="de-DE" altLang="de-DE" sz="2400" b="1">
                <a:solidFill>
                  <a:schemeClr val="tx1"/>
                </a:solidFill>
              </a:rPr>
              <a:t>Hunt </a:t>
            </a:r>
            <a:r>
              <a:rPr lang="de-DE" altLang="de-DE" sz="2400" b="1">
                <a:solidFill>
                  <a:srgbClr val="FF0000"/>
                </a:solidFill>
              </a:rPr>
              <a:t>ligte</a:t>
            </a:r>
            <a:r>
              <a:rPr lang="de-DE" altLang="de-DE" sz="2400" b="1"/>
              <a:t> hinter sonne </a:t>
            </a:r>
            <a:r>
              <a:rPr lang="de-DE" altLang="de-DE" sz="2400" b="1">
                <a:solidFill>
                  <a:srgbClr val="FF0000"/>
                </a:solidFill>
              </a:rPr>
              <a:t>schliefte</a:t>
            </a:r>
            <a:r>
              <a:rPr lang="de-DE" altLang="de-DE" sz="2400" b="1"/>
              <a:t>.</a:t>
            </a:r>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1600" b="1"/>
          </a:p>
          <a:p>
            <a:pPr eaLnBrk="1">
              <a:lnSpc>
                <a:spcPct val="80000"/>
              </a:lnSpc>
              <a:spcBef>
                <a:spcPts val="638"/>
              </a:spcBef>
              <a:spcAft>
                <a:spcPct val="0"/>
              </a:spcAft>
            </a:pPr>
            <a:endParaRPr lang="de-DE" altLang="de-DE" sz="1600" b="1"/>
          </a:p>
        </p:txBody>
      </p:sp>
      <p:sp>
        <p:nvSpPr>
          <p:cNvPr id="6" name="Text Box 4"/>
          <p:cNvSpPr txBox="1">
            <a:spLocks noChangeArrowheads="1"/>
          </p:cNvSpPr>
          <p:nvPr/>
        </p:nvSpPr>
        <p:spPr bwMode="auto">
          <a:xfrm>
            <a:off x="3654425" y="2924175"/>
            <a:ext cx="5194300" cy="2535238"/>
          </a:xfrm>
          <a:prstGeom prst="rect">
            <a:avLst/>
          </a:prstGeom>
          <a:noFill/>
          <a:ln>
            <a:noFill/>
          </a:ln>
          <a:effec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3200">
                <a:solidFill>
                  <a:srgbClr val="000000"/>
                </a:solidFill>
                <a:latin typeface="Arial" panose="020B0604020202020204" pitchFamily="34" charset="0"/>
                <a:cs typeface="Arial Unicode MS"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cs typeface="Arial Unicode MS"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9pPr>
          </a:lstStyle>
          <a:p>
            <a:pPr eaLnBrk="1">
              <a:lnSpc>
                <a:spcPct val="80000"/>
              </a:lnSpc>
              <a:spcBef>
                <a:spcPts val="638"/>
              </a:spcBef>
              <a:spcAft>
                <a:spcPct val="0"/>
              </a:spcAft>
              <a:defRPr/>
            </a:pPr>
            <a:endParaRPr lang="de-DE" altLang="de-DE" sz="2400" b="1" dirty="0"/>
          </a:p>
          <a:p>
            <a:pPr eaLnBrk="1">
              <a:lnSpc>
                <a:spcPct val="80000"/>
              </a:lnSpc>
              <a:spcBef>
                <a:spcPts val="638"/>
              </a:spcBef>
              <a:spcAft>
                <a:spcPct val="0"/>
              </a:spcAft>
              <a:defRPr/>
            </a:pPr>
            <a:r>
              <a:rPr lang="de-DE" altLang="de-DE" sz="2400" b="1" dirty="0">
                <a:solidFill>
                  <a:schemeClr val="tx1"/>
                </a:solidFill>
              </a:rPr>
              <a:t>Der Hund lag schlafend …</a:t>
            </a:r>
          </a:p>
          <a:p>
            <a:pPr eaLnBrk="1">
              <a:lnSpc>
                <a:spcPct val="80000"/>
              </a:lnSpc>
              <a:spcBef>
                <a:spcPts val="638"/>
              </a:spcBef>
              <a:spcAft>
                <a:spcPct val="0"/>
              </a:spcAft>
              <a:defRPr/>
            </a:pPr>
            <a:r>
              <a:rPr lang="de-DE" altLang="de-DE" sz="2400" b="1" dirty="0">
                <a:solidFill>
                  <a:schemeClr val="tx1"/>
                </a:solidFill>
              </a:rPr>
              <a:t>Der Hund lag … und schlief …  </a:t>
            </a:r>
          </a:p>
          <a:p>
            <a:pPr eaLnBrk="1">
              <a:lnSpc>
                <a:spcPct val="80000"/>
              </a:lnSpc>
              <a:spcBef>
                <a:spcPts val="638"/>
              </a:spcBef>
              <a:spcAft>
                <a:spcPct val="0"/>
              </a:spcAft>
              <a:defRPr/>
            </a:pPr>
            <a:endParaRPr lang="de-DE" altLang="de-DE" sz="2400" b="1" dirty="0">
              <a:solidFill>
                <a:schemeClr val="tx1"/>
              </a:solidFill>
            </a:endParaRPr>
          </a:p>
          <a:p>
            <a:pPr marL="342900" indent="-342900" eaLnBrk="1">
              <a:lnSpc>
                <a:spcPct val="80000"/>
              </a:lnSpc>
              <a:spcBef>
                <a:spcPts val="638"/>
              </a:spcBef>
              <a:spcAft>
                <a:spcPct val="0"/>
              </a:spcAft>
              <a:buFont typeface="Wingdings" panose="05000000000000000000" pitchFamily="2" charset="2"/>
              <a:buChar char="è"/>
              <a:defRPr/>
            </a:pPr>
            <a:r>
              <a:rPr lang="de-DE" altLang="de-DE" sz="2400" b="1" dirty="0">
                <a:solidFill>
                  <a:schemeClr val="tx1"/>
                </a:solidFill>
                <a:sym typeface="Wingdings" panose="05000000000000000000" pitchFamily="2" charset="2"/>
              </a:rPr>
              <a:t>Kombination von Verben im Satz </a:t>
            </a:r>
          </a:p>
          <a:p>
            <a:pPr marL="342900" indent="-342900" eaLnBrk="1">
              <a:lnSpc>
                <a:spcPct val="80000"/>
              </a:lnSpc>
              <a:spcBef>
                <a:spcPts val="638"/>
              </a:spcBef>
              <a:spcAft>
                <a:spcPct val="0"/>
              </a:spcAft>
              <a:buFont typeface="Wingdings" panose="05000000000000000000" pitchFamily="2" charset="2"/>
              <a:buChar char="è"/>
              <a:defRPr/>
            </a:pPr>
            <a:r>
              <a:rPr lang="de-DE" altLang="de-DE" sz="2400" b="1" dirty="0">
                <a:solidFill>
                  <a:schemeClr val="tx1"/>
                </a:solidFill>
                <a:sym typeface="Wingdings" panose="05000000000000000000" pitchFamily="2" charset="2"/>
              </a:rPr>
              <a:t>Konjugation von Verben (Präteritum: starke Verben)</a:t>
            </a:r>
            <a:endParaRPr lang="de-DE" altLang="de-DE" sz="2400" b="1" dirty="0"/>
          </a:p>
          <a:p>
            <a:pPr eaLnBrk="1">
              <a:lnSpc>
                <a:spcPct val="80000"/>
              </a:lnSpc>
              <a:spcBef>
                <a:spcPts val="638"/>
              </a:spcBef>
              <a:spcAft>
                <a:spcPct val="0"/>
              </a:spcAft>
              <a:defRPr/>
            </a:pPr>
            <a:endParaRPr lang="de-DE" altLang="de-DE" sz="2400" b="1" dirty="0"/>
          </a:p>
          <a:p>
            <a:pPr eaLnBrk="1">
              <a:lnSpc>
                <a:spcPct val="80000"/>
              </a:lnSpc>
              <a:spcBef>
                <a:spcPts val="638"/>
              </a:spcBef>
              <a:spcAft>
                <a:spcPct val="0"/>
              </a:spcAft>
              <a:defRPr/>
            </a:pPr>
            <a:endParaRPr lang="de-DE" altLang="de-DE" sz="2400" b="1" dirty="0"/>
          </a:p>
          <a:p>
            <a:pPr eaLnBrk="1">
              <a:lnSpc>
                <a:spcPct val="80000"/>
              </a:lnSpc>
              <a:spcBef>
                <a:spcPts val="638"/>
              </a:spcBef>
              <a:spcAft>
                <a:spcPct val="0"/>
              </a:spcAft>
              <a:defRPr/>
            </a:pPr>
            <a:endParaRPr lang="de-DE" altLang="de-DE" sz="2400" b="1" dirty="0"/>
          </a:p>
          <a:p>
            <a:pPr eaLnBrk="1">
              <a:lnSpc>
                <a:spcPct val="80000"/>
              </a:lnSpc>
              <a:spcBef>
                <a:spcPts val="638"/>
              </a:spcBef>
              <a:spcAft>
                <a:spcPct val="0"/>
              </a:spcAft>
              <a:defRPr/>
            </a:pPr>
            <a:endParaRPr lang="de-DE" altLang="de-DE" sz="2400" b="1" dirty="0"/>
          </a:p>
          <a:p>
            <a:pPr eaLnBrk="1">
              <a:lnSpc>
                <a:spcPct val="80000"/>
              </a:lnSpc>
              <a:spcBef>
                <a:spcPts val="638"/>
              </a:spcBef>
              <a:spcAft>
                <a:spcPct val="0"/>
              </a:spcAft>
              <a:defRPr/>
            </a:pPr>
            <a:endParaRPr lang="de-DE" altLang="de-DE" sz="2400" b="1" dirty="0"/>
          </a:p>
          <a:p>
            <a:pPr eaLnBrk="1">
              <a:lnSpc>
                <a:spcPct val="80000"/>
              </a:lnSpc>
              <a:spcBef>
                <a:spcPts val="638"/>
              </a:spcBef>
              <a:spcAft>
                <a:spcPct val="0"/>
              </a:spcAft>
              <a:defRPr/>
            </a:pPr>
            <a:endParaRPr lang="de-DE" altLang="de-DE" sz="2400" b="1" dirty="0"/>
          </a:p>
          <a:p>
            <a:pPr eaLnBrk="1">
              <a:lnSpc>
                <a:spcPct val="80000"/>
              </a:lnSpc>
              <a:spcBef>
                <a:spcPts val="638"/>
              </a:spcBef>
              <a:spcAft>
                <a:spcPct val="0"/>
              </a:spcAft>
              <a:defRPr/>
            </a:pPr>
            <a:endParaRPr lang="de-DE" altLang="de-DE" sz="2400" b="1" dirty="0"/>
          </a:p>
          <a:p>
            <a:pPr eaLnBrk="1">
              <a:lnSpc>
                <a:spcPct val="80000"/>
              </a:lnSpc>
              <a:spcBef>
                <a:spcPts val="638"/>
              </a:spcBef>
              <a:spcAft>
                <a:spcPct val="0"/>
              </a:spcAft>
              <a:defRPr/>
            </a:pPr>
            <a:endParaRPr lang="de-DE" altLang="de-DE" sz="2400" b="1" dirty="0"/>
          </a:p>
          <a:p>
            <a:pPr eaLnBrk="1">
              <a:lnSpc>
                <a:spcPct val="80000"/>
              </a:lnSpc>
              <a:spcBef>
                <a:spcPts val="638"/>
              </a:spcBef>
              <a:spcAft>
                <a:spcPct val="0"/>
              </a:spcAft>
              <a:defRPr/>
            </a:pPr>
            <a:endParaRPr lang="de-DE" altLang="de-DE" sz="2400" b="1" dirty="0"/>
          </a:p>
          <a:p>
            <a:pPr eaLnBrk="1">
              <a:lnSpc>
                <a:spcPct val="80000"/>
              </a:lnSpc>
              <a:spcBef>
                <a:spcPts val="638"/>
              </a:spcBef>
              <a:spcAft>
                <a:spcPct val="0"/>
              </a:spcAft>
              <a:defRPr/>
            </a:pPr>
            <a:endParaRPr lang="de-DE" altLang="de-DE" sz="1600" b="1" dirty="0"/>
          </a:p>
          <a:p>
            <a:pPr eaLnBrk="1">
              <a:lnSpc>
                <a:spcPct val="80000"/>
              </a:lnSpc>
              <a:spcBef>
                <a:spcPts val="638"/>
              </a:spcBef>
              <a:spcAft>
                <a:spcPct val="0"/>
              </a:spcAft>
              <a:defRPr/>
            </a:pPr>
            <a:endParaRPr lang="de-DE" altLang="de-DE" sz="1600" b="1"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fade">
                                      <p:cBhvr>
                                        <p:cTn id="2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3">
            <a:extLst>
              <a:ext uri="{28A0092B-C50C-407E-A947-70E740481C1C}">
                <a14:useLocalDpi xmlns:a14="http://schemas.microsoft.com/office/drawing/2010/main" val="0"/>
              </a:ext>
            </a:extLst>
          </a:blip>
          <a:srcRect l="22980" t="6769" r="6291"/>
          <a:stretch>
            <a:fillRect/>
          </a:stretch>
        </p:blipFill>
        <p:spPr bwMode="auto">
          <a:xfrm>
            <a:off x="-36513" y="0"/>
            <a:ext cx="3457576" cy="6858000"/>
          </a:xfrm>
          <a:prstGeom prst="rect">
            <a:avLst/>
          </a:prstGeom>
          <a:noFill/>
          <a:ln>
            <a:noFill/>
          </a:ln>
          <a:effectLst/>
          <a:extLst>
            <a:ext uri="{909E8E84-426E-40DD-AFC4-6F175D3DCCD1}">
              <a14:hiddenFill xmlns:a14="http://schemas.microsoft.com/office/drawing/2010/main">
                <a:blipFill dpi="0" rotWithShape="0">
                  <a:blip/>
                  <a:srcRect l="22980" t="6769" r="6291"/>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5" name="Rectangle 2"/>
          <p:cNvSpPr>
            <a:spLocks noChangeArrowheads="1"/>
          </p:cNvSpPr>
          <p:nvPr/>
        </p:nvSpPr>
        <p:spPr bwMode="auto">
          <a:xfrm>
            <a:off x="3348038" y="0"/>
            <a:ext cx="144462" cy="6858000"/>
          </a:xfrm>
          <a:prstGeom prst="rect">
            <a:avLst/>
          </a:prstGeom>
          <a:solidFill>
            <a:srgbClr val="CCFF66">
              <a:alpha val="89803"/>
            </a:srgbClr>
          </a:solidFill>
          <a:ln>
            <a:noFill/>
          </a:ln>
          <a:effectLst/>
          <a:extLs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23556" name="Rectangle 3"/>
          <p:cNvSpPr>
            <a:spLocks noGrp="1" noChangeArrowheads="1"/>
          </p:cNvSpPr>
          <p:nvPr>
            <p:ph type="title" idx="4294967295"/>
          </p:nvPr>
        </p:nvSpPr>
        <p:spPr>
          <a:xfrm>
            <a:off x="3471863" y="277813"/>
            <a:ext cx="5400675" cy="1143000"/>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Lst>
            </a:pPr>
            <a:r>
              <a:rPr lang="de-DE" altLang="de-DE" b="1"/>
              <a:t>Was ist DaZ? </a:t>
            </a:r>
            <a:br>
              <a:rPr lang="de-DE" altLang="de-DE" b="1"/>
            </a:br>
            <a:br>
              <a:rPr lang="de-DE" altLang="de-DE"/>
            </a:br>
            <a:endParaRPr lang="de-DE" altLang="de-DE"/>
          </a:p>
        </p:txBody>
      </p:sp>
      <p:sp>
        <p:nvSpPr>
          <p:cNvPr id="23557" name="Text Box 4"/>
          <p:cNvSpPr txBox="1">
            <a:spLocks noChangeArrowheads="1"/>
          </p:cNvSpPr>
          <p:nvPr/>
        </p:nvSpPr>
        <p:spPr bwMode="auto">
          <a:xfrm>
            <a:off x="3635375" y="1628775"/>
            <a:ext cx="51943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3200">
                <a:solidFill>
                  <a:srgbClr val="000000"/>
                </a:solidFill>
                <a:latin typeface="Arial" panose="020B0604020202020204" pitchFamily="34" charset="0"/>
                <a:cs typeface="Arial Unicode MS"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cs typeface="Arial Unicode MS"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9pPr>
          </a:lstStyle>
          <a:p>
            <a:pPr eaLnBrk="1">
              <a:lnSpc>
                <a:spcPct val="80000"/>
              </a:lnSpc>
              <a:spcBef>
                <a:spcPts val="638"/>
              </a:spcBef>
              <a:spcAft>
                <a:spcPct val="0"/>
              </a:spcAft>
            </a:pPr>
            <a:endParaRPr lang="de-DE" altLang="de-DE" sz="2400" b="1"/>
          </a:p>
          <a:p>
            <a:pPr eaLnBrk="1">
              <a:lnSpc>
                <a:spcPct val="80000"/>
              </a:lnSpc>
              <a:spcBef>
                <a:spcPts val="638"/>
              </a:spcBef>
              <a:spcAft>
                <a:spcPct val="0"/>
              </a:spcAft>
            </a:pPr>
            <a:r>
              <a:rPr lang="de-DE" altLang="de-DE" sz="2400" b="1">
                <a:solidFill>
                  <a:schemeClr val="tx1"/>
                </a:solidFill>
              </a:rPr>
              <a:t>Hunt</a:t>
            </a:r>
            <a:r>
              <a:rPr lang="de-DE" altLang="de-DE" sz="2400" b="1"/>
              <a:t> ligte </a:t>
            </a:r>
            <a:r>
              <a:rPr lang="de-DE" altLang="de-DE" sz="2400" b="1">
                <a:solidFill>
                  <a:srgbClr val="FF0000"/>
                </a:solidFill>
              </a:rPr>
              <a:t>hinter sonne </a:t>
            </a:r>
            <a:r>
              <a:rPr lang="de-DE" altLang="de-DE" sz="2400" b="1"/>
              <a:t>schliefte.</a:t>
            </a:r>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1600" b="1"/>
          </a:p>
          <a:p>
            <a:pPr eaLnBrk="1">
              <a:lnSpc>
                <a:spcPct val="80000"/>
              </a:lnSpc>
              <a:spcBef>
                <a:spcPts val="638"/>
              </a:spcBef>
              <a:spcAft>
                <a:spcPct val="0"/>
              </a:spcAft>
            </a:pPr>
            <a:endParaRPr lang="de-DE" altLang="de-DE" sz="1600" b="1"/>
          </a:p>
        </p:txBody>
      </p:sp>
      <p:sp>
        <p:nvSpPr>
          <p:cNvPr id="28678" name="Text Box 4"/>
          <p:cNvSpPr txBox="1">
            <a:spLocks noChangeArrowheads="1"/>
          </p:cNvSpPr>
          <p:nvPr/>
        </p:nvSpPr>
        <p:spPr bwMode="auto">
          <a:xfrm>
            <a:off x="3635375" y="3187700"/>
            <a:ext cx="5194300" cy="204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3200">
                <a:solidFill>
                  <a:srgbClr val="000000"/>
                </a:solidFill>
                <a:latin typeface="Arial" panose="020B0604020202020204" pitchFamily="34" charset="0"/>
                <a:cs typeface="Arial Unicode MS"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cs typeface="Arial Unicode MS"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9pPr>
          </a:lstStyle>
          <a:p>
            <a:pPr eaLnBrk="1">
              <a:lnSpc>
                <a:spcPct val="80000"/>
              </a:lnSpc>
              <a:spcBef>
                <a:spcPts val="638"/>
              </a:spcBef>
              <a:spcAft>
                <a:spcPct val="0"/>
              </a:spcAft>
            </a:pPr>
            <a:endParaRPr lang="de-DE" altLang="de-DE" sz="2400" b="1"/>
          </a:p>
          <a:p>
            <a:pPr eaLnBrk="1">
              <a:lnSpc>
                <a:spcPct val="80000"/>
              </a:lnSpc>
              <a:spcBef>
                <a:spcPts val="638"/>
              </a:spcBef>
              <a:spcAft>
                <a:spcPct val="0"/>
              </a:spcAft>
            </a:pPr>
            <a:r>
              <a:rPr lang="de-DE" altLang="de-DE" sz="2400" b="1">
                <a:solidFill>
                  <a:srgbClr val="FF0000"/>
                </a:solidFill>
              </a:rPr>
              <a:t>hinter sonne </a:t>
            </a:r>
            <a:r>
              <a:rPr lang="de-DE" altLang="de-DE" sz="2400" b="1">
                <a:solidFill>
                  <a:schemeClr val="tx1"/>
                </a:solidFill>
              </a:rPr>
              <a:t>= im Schatten </a:t>
            </a:r>
          </a:p>
          <a:p>
            <a:pPr eaLnBrk="1">
              <a:lnSpc>
                <a:spcPct val="80000"/>
              </a:lnSpc>
              <a:spcBef>
                <a:spcPts val="638"/>
              </a:spcBef>
              <a:spcAft>
                <a:spcPct val="0"/>
              </a:spcAft>
            </a:pPr>
            <a:endParaRPr lang="de-DE" altLang="de-DE" sz="2400" b="1">
              <a:solidFill>
                <a:schemeClr val="tx1"/>
              </a:solidFill>
            </a:endParaRPr>
          </a:p>
          <a:p>
            <a:pPr eaLnBrk="1">
              <a:lnSpc>
                <a:spcPct val="80000"/>
              </a:lnSpc>
              <a:spcBef>
                <a:spcPts val="638"/>
              </a:spcBef>
              <a:spcAft>
                <a:spcPct val="0"/>
              </a:spcAft>
            </a:pPr>
            <a:r>
              <a:rPr lang="de-DE" altLang="de-DE" sz="2400" b="1">
                <a:solidFill>
                  <a:schemeClr val="tx1"/>
                </a:solidFill>
                <a:sym typeface="Wingdings" panose="05000000000000000000" pitchFamily="2" charset="2"/>
              </a:rPr>
              <a:t> Umschreibung des unbekannten Wortes</a:t>
            </a: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1600" b="1"/>
          </a:p>
          <a:p>
            <a:pPr eaLnBrk="1">
              <a:lnSpc>
                <a:spcPct val="80000"/>
              </a:lnSpc>
              <a:spcBef>
                <a:spcPts val="638"/>
              </a:spcBef>
              <a:spcAft>
                <a:spcPct val="0"/>
              </a:spcAft>
            </a:pPr>
            <a:endParaRPr lang="de-DE" altLang="de-DE" sz="1600" b="1"/>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678">
                                            <p:txEl>
                                              <p:pRg st="1" end="1"/>
                                            </p:txEl>
                                          </p:spTgt>
                                        </p:tgtEl>
                                        <p:attrNameLst>
                                          <p:attrName>style.visibility</p:attrName>
                                        </p:attrNameLst>
                                      </p:cBhvr>
                                      <p:to>
                                        <p:strVal val="visible"/>
                                      </p:to>
                                    </p:set>
                                    <p:animEffect transition="in" filter="fade">
                                      <p:cBhvr>
                                        <p:cTn id="7" dur="500"/>
                                        <p:tgtEl>
                                          <p:spTgt spid="2867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8678">
                                            <p:txEl>
                                              <p:pRg st="3" end="3"/>
                                            </p:txEl>
                                          </p:spTgt>
                                        </p:tgtEl>
                                        <p:attrNameLst>
                                          <p:attrName>style.visibility</p:attrName>
                                        </p:attrNameLst>
                                      </p:cBhvr>
                                      <p:to>
                                        <p:strVal val="visible"/>
                                      </p:to>
                                    </p:set>
                                    <p:animEffect transition="in" filter="fade">
                                      <p:cBhvr>
                                        <p:cTn id="12" dur="500"/>
                                        <p:tgtEl>
                                          <p:spTgt spid="286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3">
            <a:extLst>
              <a:ext uri="{28A0092B-C50C-407E-A947-70E740481C1C}">
                <a14:useLocalDpi xmlns:a14="http://schemas.microsoft.com/office/drawing/2010/main" val="0"/>
              </a:ext>
            </a:extLst>
          </a:blip>
          <a:srcRect l="22980" t="6769" r="6291"/>
          <a:stretch>
            <a:fillRect/>
          </a:stretch>
        </p:blipFill>
        <p:spPr bwMode="auto">
          <a:xfrm>
            <a:off x="-36513" y="0"/>
            <a:ext cx="3457576" cy="6858000"/>
          </a:xfrm>
          <a:prstGeom prst="rect">
            <a:avLst/>
          </a:prstGeom>
          <a:noFill/>
          <a:ln>
            <a:noFill/>
          </a:ln>
          <a:effectLst/>
          <a:extLst>
            <a:ext uri="{909E8E84-426E-40DD-AFC4-6F175D3DCCD1}">
              <a14:hiddenFill xmlns:a14="http://schemas.microsoft.com/office/drawing/2010/main">
                <a:blipFill dpi="0" rotWithShape="0">
                  <a:blip/>
                  <a:srcRect l="22980" t="6769" r="6291"/>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3" name="Rectangle 2"/>
          <p:cNvSpPr>
            <a:spLocks noChangeArrowheads="1"/>
          </p:cNvSpPr>
          <p:nvPr/>
        </p:nvSpPr>
        <p:spPr bwMode="auto">
          <a:xfrm>
            <a:off x="3348038" y="0"/>
            <a:ext cx="144462" cy="6858000"/>
          </a:xfrm>
          <a:prstGeom prst="rect">
            <a:avLst/>
          </a:prstGeom>
          <a:solidFill>
            <a:srgbClr val="CCFF66">
              <a:alpha val="89803"/>
            </a:srgbClr>
          </a:solidFill>
          <a:ln>
            <a:noFill/>
          </a:ln>
          <a:effectLst/>
          <a:extLs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25604" name="Rectangle 3"/>
          <p:cNvSpPr>
            <a:spLocks noGrp="1" noChangeArrowheads="1"/>
          </p:cNvSpPr>
          <p:nvPr>
            <p:ph type="title" idx="4294967295"/>
          </p:nvPr>
        </p:nvSpPr>
        <p:spPr>
          <a:xfrm>
            <a:off x="3471863" y="277813"/>
            <a:ext cx="5400675" cy="1143000"/>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Lst>
            </a:pPr>
            <a:r>
              <a:rPr lang="de-DE" altLang="de-DE" b="1"/>
              <a:t>Was ist DaZ? </a:t>
            </a:r>
            <a:br>
              <a:rPr lang="de-DE" altLang="de-DE" b="1"/>
            </a:br>
            <a:br>
              <a:rPr lang="de-DE" altLang="de-DE"/>
            </a:br>
            <a:endParaRPr lang="de-DE" altLang="de-DE"/>
          </a:p>
        </p:txBody>
      </p:sp>
      <p:sp>
        <p:nvSpPr>
          <p:cNvPr id="25605" name="Text Box 4"/>
          <p:cNvSpPr txBox="1">
            <a:spLocks noChangeArrowheads="1"/>
          </p:cNvSpPr>
          <p:nvPr/>
        </p:nvSpPr>
        <p:spPr bwMode="auto">
          <a:xfrm>
            <a:off x="3635375" y="1628775"/>
            <a:ext cx="51943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3200">
                <a:solidFill>
                  <a:srgbClr val="000000"/>
                </a:solidFill>
                <a:latin typeface="Arial" panose="020B0604020202020204" pitchFamily="34" charset="0"/>
                <a:cs typeface="Arial Unicode MS"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cs typeface="Arial Unicode MS"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9pPr>
          </a:lstStyle>
          <a:p>
            <a:pPr eaLnBrk="1">
              <a:lnSpc>
                <a:spcPct val="80000"/>
              </a:lnSpc>
              <a:spcBef>
                <a:spcPts val="638"/>
              </a:spcBef>
              <a:spcAft>
                <a:spcPct val="0"/>
              </a:spcAft>
            </a:pPr>
            <a:endParaRPr lang="de-DE" altLang="de-DE" sz="2400" b="1" dirty="0"/>
          </a:p>
          <a:p>
            <a:pPr eaLnBrk="1">
              <a:lnSpc>
                <a:spcPct val="80000"/>
              </a:lnSpc>
              <a:spcBef>
                <a:spcPts val="638"/>
              </a:spcBef>
              <a:spcAft>
                <a:spcPct val="0"/>
              </a:spcAft>
            </a:pPr>
            <a:r>
              <a:rPr lang="de-DE" altLang="de-DE" sz="2400" b="1" dirty="0" err="1">
                <a:solidFill>
                  <a:srgbClr val="FF0000"/>
                </a:solidFill>
              </a:rPr>
              <a:t>Hunt</a:t>
            </a:r>
            <a:r>
              <a:rPr lang="de-DE" altLang="de-DE" sz="2400" b="1" dirty="0">
                <a:solidFill>
                  <a:srgbClr val="FF0000"/>
                </a:solidFill>
              </a:rPr>
              <a:t> </a:t>
            </a:r>
            <a:r>
              <a:rPr lang="de-DE" altLang="de-DE" sz="2400" b="1" dirty="0" err="1">
                <a:solidFill>
                  <a:srgbClr val="FF0000"/>
                </a:solidFill>
              </a:rPr>
              <a:t>ligte</a:t>
            </a:r>
            <a:r>
              <a:rPr lang="de-DE" altLang="de-DE" sz="2400" b="1" dirty="0">
                <a:solidFill>
                  <a:srgbClr val="FF0000"/>
                </a:solidFill>
              </a:rPr>
              <a:t> hinter sonne </a:t>
            </a:r>
            <a:r>
              <a:rPr lang="de-DE" altLang="de-DE" sz="2400" b="1" dirty="0" err="1">
                <a:solidFill>
                  <a:srgbClr val="FF0000"/>
                </a:solidFill>
              </a:rPr>
              <a:t>schliefte</a:t>
            </a:r>
            <a:r>
              <a:rPr lang="de-DE" altLang="de-DE" sz="2400" b="1" dirty="0">
                <a:solidFill>
                  <a:srgbClr val="FF0000"/>
                </a:solidFill>
              </a:rPr>
              <a:t>.</a:t>
            </a:r>
          </a:p>
          <a:p>
            <a:pPr eaLnBrk="1">
              <a:lnSpc>
                <a:spcPct val="80000"/>
              </a:lnSpc>
              <a:spcBef>
                <a:spcPts val="638"/>
              </a:spcBef>
              <a:spcAft>
                <a:spcPct val="0"/>
              </a:spcAft>
            </a:pPr>
            <a:endParaRPr lang="de-DE" altLang="de-DE" sz="2400" b="1" dirty="0"/>
          </a:p>
          <a:p>
            <a:pPr eaLnBrk="1">
              <a:lnSpc>
                <a:spcPct val="80000"/>
              </a:lnSpc>
              <a:spcBef>
                <a:spcPts val="638"/>
              </a:spcBef>
              <a:spcAft>
                <a:spcPct val="0"/>
              </a:spcAft>
            </a:pPr>
            <a:endParaRPr lang="de-DE" altLang="de-DE" sz="2400" b="1" dirty="0"/>
          </a:p>
          <a:p>
            <a:pPr eaLnBrk="1">
              <a:lnSpc>
                <a:spcPct val="80000"/>
              </a:lnSpc>
              <a:spcBef>
                <a:spcPts val="638"/>
              </a:spcBef>
              <a:spcAft>
                <a:spcPct val="0"/>
              </a:spcAft>
            </a:pPr>
            <a:endParaRPr lang="de-DE" altLang="de-DE" sz="2400" b="1" dirty="0"/>
          </a:p>
          <a:p>
            <a:pPr eaLnBrk="1">
              <a:lnSpc>
                <a:spcPct val="80000"/>
              </a:lnSpc>
              <a:spcBef>
                <a:spcPts val="638"/>
              </a:spcBef>
              <a:spcAft>
                <a:spcPct val="0"/>
              </a:spcAft>
            </a:pPr>
            <a:endParaRPr lang="de-DE" altLang="de-DE" sz="2400" b="1" dirty="0"/>
          </a:p>
          <a:p>
            <a:pPr eaLnBrk="1">
              <a:lnSpc>
                <a:spcPct val="80000"/>
              </a:lnSpc>
              <a:spcBef>
                <a:spcPts val="638"/>
              </a:spcBef>
              <a:spcAft>
                <a:spcPct val="0"/>
              </a:spcAft>
            </a:pPr>
            <a:endParaRPr lang="de-DE" altLang="de-DE" sz="2400" b="1" dirty="0"/>
          </a:p>
          <a:p>
            <a:pPr eaLnBrk="1">
              <a:lnSpc>
                <a:spcPct val="80000"/>
              </a:lnSpc>
              <a:spcBef>
                <a:spcPts val="638"/>
              </a:spcBef>
              <a:spcAft>
                <a:spcPct val="0"/>
              </a:spcAft>
            </a:pPr>
            <a:endParaRPr lang="de-DE" altLang="de-DE" sz="2400" b="1" dirty="0"/>
          </a:p>
          <a:p>
            <a:pPr eaLnBrk="1">
              <a:lnSpc>
                <a:spcPct val="80000"/>
              </a:lnSpc>
              <a:spcBef>
                <a:spcPts val="638"/>
              </a:spcBef>
              <a:spcAft>
                <a:spcPct val="0"/>
              </a:spcAft>
            </a:pPr>
            <a:endParaRPr lang="de-DE" altLang="de-DE" sz="2400" b="1" dirty="0"/>
          </a:p>
          <a:p>
            <a:pPr eaLnBrk="1">
              <a:lnSpc>
                <a:spcPct val="80000"/>
              </a:lnSpc>
              <a:spcBef>
                <a:spcPts val="638"/>
              </a:spcBef>
              <a:spcAft>
                <a:spcPct val="0"/>
              </a:spcAft>
            </a:pPr>
            <a:endParaRPr lang="de-DE" altLang="de-DE" sz="2400" b="1" dirty="0"/>
          </a:p>
          <a:p>
            <a:pPr eaLnBrk="1">
              <a:lnSpc>
                <a:spcPct val="80000"/>
              </a:lnSpc>
              <a:spcBef>
                <a:spcPts val="638"/>
              </a:spcBef>
              <a:spcAft>
                <a:spcPct val="0"/>
              </a:spcAft>
            </a:pPr>
            <a:endParaRPr lang="de-DE" altLang="de-DE" sz="2400" b="1" dirty="0"/>
          </a:p>
          <a:p>
            <a:pPr eaLnBrk="1">
              <a:lnSpc>
                <a:spcPct val="80000"/>
              </a:lnSpc>
              <a:spcBef>
                <a:spcPts val="638"/>
              </a:spcBef>
              <a:spcAft>
                <a:spcPct val="0"/>
              </a:spcAft>
            </a:pPr>
            <a:endParaRPr lang="de-DE" altLang="de-DE" sz="1600" b="1" dirty="0"/>
          </a:p>
          <a:p>
            <a:pPr eaLnBrk="1">
              <a:lnSpc>
                <a:spcPct val="80000"/>
              </a:lnSpc>
              <a:spcBef>
                <a:spcPts val="638"/>
              </a:spcBef>
              <a:spcAft>
                <a:spcPct val="0"/>
              </a:spcAft>
            </a:pPr>
            <a:endParaRPr lang="de-DE" altLang="de-DE" sz="1600" b="1" dirty="0"/>
          </a:p>
        </p:txBody>
      </p:sp>
      <p:sp>
        <p:nvSpPr>
          <p:cNvPr id="25606" name="Text Box 4"/>
          <p:cNvSpPr txBox="1">
            <a:spLocks noChangeArrowheads="1"/>
          </p:cNvSpPr>
          <p:nvPr/>
        </p:nvSpPr>
        <p:spPr bwMode="auto">
          <a:xfrm>
            <a:off x="3635375" y="3187700"/>
            <a:ext cx="5194300" cy="204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3200">
                <a:solidFill>
                  <a:srgbClr val="000000"/>
                </a:solidFill>
                <a:latin typeface="Arial" panose="020B0604020202020204" pitchFamily="34" charset="0"/>
                <a:cs typeface="Arial Unicode MS"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cs typeface="Arial Unicode MS"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9pPr>
          </a:lstStyle>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1600" b="1"/>
          </a:p>
          <a:p>
            <a:pPr eaLnBrk="1">
              <a:lnSpc>
                <a:spcPct val="80000"/>
              </a:lnSpc>
              <a:spcBef>
                <a:spcPts val="638"/>
              </a:spcBef>
              <a:spcAft>
                <a:spcPct val="0"/>
              </a:spcAft>
            </a:pPr>
            <a:endParaRPr lang="de-DE" altLang="de-DE" sz="1600" b="1"/>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3">
            <a:extLst>
              <a:ext uri="{28A0092B-C50C-407E-A947-70E740481C1C}">
                <a14:useLocalDpi xmlns:a14="http://schemas.microsoft.com/office/drawing/2010/main" val="0"/>
              </a:ext>
            </a:extLst>
          </a:blip>
          <a:srcRect l="22980" t="6769" r="6291"/>
          <a:stretch>
            <a:fillRect/>
          </a:stretch>
        </p:blipFill>
        <p:spPr bwMode="auto">
          <a:xfrm>
            <a:off x="-36513" y="0"/>
            <a:ext cx="3457576" cy="6858000"/>
          </a:xfrm>
          <a:prstGeom prst="rect">
            <a:avLst/>
          </a:prstGeom>
          <a:noFill/>
          <a:ln>
            <a:noFill/>
          </a:ln>
          <a:effectLst/>
          <a:extLst>
            <a:ext uri="{909E8E84-426E-40DD-AFC4-6F175D3DCCD1}">
              <a14:hiddenFill xmlns:a14="http://schemas.microsoft.com/office/drawing/2010/main">
                <a:blipFill dpi="0" rotWithShape="0">
                  <a:blip/>
                  <a:srcRect l="22980" t="6769" r="6291"/>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3" name="Rectangle 2"/>
          <p:cNvSpPr>
            <a:spLocks noChangeArrowheads="1"/>
          </p:cNvSpPr>
          <p:nvPr/>
        </p:nvSpPr>
        <p:spPr bwMode="auto">
          <a:xfrm>
            <a:off x="3348038" y="0"/>
            <a:ext cx="144462" cy="6858000"/>
          </a:xfrm>
          <a:prstGeom prst="rect">
            <a:avLst/>
          </a:prstGeom>
          <a:solidFill>
            <a:srgbClr val="CCFF66">
              <a:alpha val="89803"/>
            </a:srgbClr>
          </a:solidFill>
          <a:ln>
            <a:noFill/>
          </a:ln>
          <a:effectLst/>
          <a:extLs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25604" name="Rectangle 3"/>
          <p:cNvSpPr>
            <a:spLocks noGrp="1" noChangeArrowheads="1"/>
          </p:cNvSpPr>
          <p:nvPr>
            <p:ph type="title" idx="4294967295"/>
          </p:nvPr>
        </p:nvSpPr>
        <p:spPr>
          <a:xfrm>
            <a:off x="3471863" y="277813"/>
            <a:ext cx="5400675" cy="1143000"/>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Lst>
            </a:pPr>
            <a:r>
              <a:rPr lang="de-DE" altLang="de-DE" b="1"/>
              <a:t>Was ist DaZ? </a:t>
            </a:r>
            <a:br>
              <a:rPr lang="de-DE" altLang="de-DE" b="1"/>
            </a:br>
            <a:br>
              <a:rPr lang="de-DE" altLang="de-DE"/>
            </a:br>
            <a:endParaRPr lang="de-DE" altLang="de-DE"/>
          </a:p>
        </p:txBody>
      </p:sp>
      <p:sp>
        <p:nvSpPr>
          <p:cNvPr id="25605" name="Text Box 4"/>
          <p:cNvSpPr txBox="1">
            <a:spLocks noChangeArrowheads="1"/>
          </p:cNvSpPr>
          <p:nvPr/>
        </p:nvSpPr>
        <p:spPr bwMode="auto">
          <a:xfrm>
            <a:off x="3631075" y="1268760"/>
            <a:ext cx="51943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3200">
                <a:solidFill>
                  <a:srgbClr val="000000"/>
                </a:solidFill>
                <a:latin typeface="Arial" panose="020B0604020202020204" pitchFamily="34" charset="0"/>
                <a:cs typeface="Arial Unicode MS"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cs typeface="Arial Unicode MS"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9pPr>
          </a:lstStyle>
          <a:p>
            <a:pPr algn="just"/>
            <a:r>
              <a:rPr lang="de-DE" sz="2400" dirty="0"/>
              <a:t>Bitte überprüfen Sie, ob die Aufgabe korrekt gelöst wurde.</a:t>
            </a:r>
          </a:p>
          <a:p>
            <a:endParaRPr lang="de-DE" sz="2400" dirty="0"/>
          </a:p>
          <a:p>
            <a:pPr algn="just"/>
            <a:r>
              <a:rPr lang="de-DE" sz="2400" dirty="0"/>
              <a:t>Man nennt den </a:t>
            </a:r>
            <a:r>
              <a:rPr lang="de-DE" sz="2400" dirty="0" err="1"/>
              <a:t>Gnormir</a:t>
            </a:r>
            <a:r>
              <a:rPr lang="de-DE" sz="2400" dirty="0"/>
              <a:t> auch die „</a:t>
            </a:r>
            <a:r>
              <a:rPr lang="de-DE" sz="2400" dirty="0" err="1"/>
              <a:t>Klinfen</a:t>
            </a:r>
            <a:r>
              <a:rPr lang="de-DE" sz="2400" dirty="0"/>
              <a:t> </a:t>
            </a:r>
            <a:r>
              <a:rPr lang="de-DE" sz="2400" dirty="0" err="1"/>
              <a:t>Sergrinas</a:t>
            </a:r>
            <a:r>
              <a:rPr lang="de-DE" sz="2400" dirty="0"/>
              <a:t>“. Begründe in zwei Sätzen.</a:t>
            </a:r>
          </a:p>
          <a:p>
            <a:pPr algn="just"/>
            <a:endParaRPr lang="de-DE" sz="2400" dirty="0"/>
          </a:p>
          <a:p>
            <a:pPr algn="just"/>
            <a:r>
              <a:rPr lang="de-DE" sz="2400" dirty="0"/>
              <a:t>Der </a:t>
            </a:r>
            <a:r>
              <a:rPr lang="de-DE" sz="2400" dirty="0" err="1"/>
              <a:t>Gnormir</a:t>
            </a:r>
            <a:r>
              <a:rPr lang="de-DE" sz="2400" dirty="0"/>
              <a:t> </a:t>
            </a:r>
            <a:r>
              <a:rPr lang="de-DE" sz="2400" dirty="0" err="1"/>
              <a:t>ugst</a:t>
            </a:r>
            <a:r>
              <a:rPr lang="de-DE" sz="2400" dirty="0"/>
              <a:t> einmal im Jahr das </a:t>
            </a:r>
            <a:r>
              <a:rPr lang="de-DE" sz="2400" dirty="0" err="1"/>
              <a:t>Liko</a:t>
            </a:r>
            <a:r>
              <a:rPr lang="de-DE" sz="2400" dirty="0"/>
              <a:t> und </a:t>
            </a:r>
            <a:r>
              <a:rPr lang="de-DE" sz="2400" dirty="0" err="1"/>
              <a:t>mirkst</a:t>
            </a:r>
            <a:r>
              <a:rPr lang="de-DE" sz="2400" dirty="0"/>
              <a:t> </a:t>
            </a:r>
            <a:r>
              <a:rPr lang="de-DE" sz="2400" dirty="0" err="1"/>
              <a:t>gnalum</a:t>
            </a:r>
            <a:r>
              <a:rPr lang="de-DE" sz="2400" dirty="0"/>
              <a:t> </a:t>
            </a:r>
            <a:r>
              <a:rPr lang="de-DE" sz="2400" dirty="0" err="1"/>
              <a:t>doreni</a:t>
            </a:r>
            <a:r>
              <a:rPr lang="de-DE" sz="2400" dirty="0"/>
              <a:t> Schlamm. Darauf kann sehr gut </a:t>
            </a:r>
            <a:r>
              <a:rPr lang="de-DE" sz="2400" dirty="0" err="1"/>
              <a:t>Briltum</a:t>
            </a:r>
            <a:r>
              <a:rPr lang="de-DE" sz="2400" dirty="0"/>
              <a:t> </a:t>
            </a:r>
            <a:r>
              <a:rPr lang="de-DE" sz="2400" dirty="0" err="1"/>
              <a:t>kralikat</a:t>
            </a:r>
            <a:r>
              <a:rPr lang="de-DE" sz="2400" dirty="0"/>
              <a:t> werden.</a:t>
            </a:r>
            <a:endParaRPr lang="de-DE" altLang="de-DE" sz="2400" b="1" dirty="0"/>
          </a:p>
          <a:p>
            <a:pPr eaLnBrk="1">
              <a:lnSpc>
                <a:spcPct val="80000"/>
              </a:lnSpc>
              <a:spcBef>
                <a:spcPts val="638"/>
              </a:spcBef>
              <a:spcAft>
                <a:spcPct val="0"/>
              </a:spcAft>
            </a:pPr>
            <a:endParaRPr lang="de-DE" altLang="de-DE" sz="2400" b="1" dirty="0"/>
          </a:p>
          <a:p>
            <a:pPr eaLnBrk="1">
              <a:lnSpc>
                <a:spcPct val="80000"/>
              </a:lnSpc>
              <a:spcBef>
                <a:spcPts val="638"/>
              </a:spcBef>
              <a:spcAft>
                <a:spcPct val="0"/>
              </a:spcAft>
            </a:pPr>
            <a:endParaRPr lang="de-DE" altLang="de-DE" sz="2400" b="1" dirty="0"/>
          </a:p>
          <a:p>
            <a:pPr eaLnBrk="1">
              <a:lnSpc>
                <a:spcPct val="80000"/>
              </a:lnSpc>
              <a:spcBef>
                <a:spcPts val="638"/>
              </a:spcBef>
              <a:spcAft>
                <a:spcPct val="0"/>
              </a:spcAft>
            </a:pPr>
            <a:endParaRPr lang="de-DE" altLang="de-DE" sz="2400" b="1" dirty="0"/>
          </a:p>
          <a:p>
            <a:pPr eaLnBrk="1">
              <a:lnSpc>
                <a:spcPct val="80000"/>
              </a:lnSpc>
              <a:spcBef>
                <a:spcPts val="638"/>
              </a:spcBef>
              <a:spcAft>
                <a:spcPct val="0"/>
              </a:spcAft>
            </a:pPr>
            <a:endParaRPr lang="de-DE" altLang="de-DE" sz="2400" b="1" dirty="0"/>
          </a:p>
          <a:p>
            <a:pPr eaLnBrk="1">
              <a:lnSpc>
                <a:spcPct val="80000"/>
              </a:lnSpc>
              <a:spcBef>
                <a:spcPts val="638"/>
              </a:spcBef>
              <a:spcAft>
                <a:spcPct val="0"/>
              </a:spcAft>
            </a:pPr>
            <a:endParaRPr lang="de-DE" altLang="de-DE" sz="2400" b="1" dirty="0"/>
          </a:p>
          <a:p>
            <a:pPr eaLnBrk="1">
              <a:lnSpc>
                <a:spcPct val="80000"/>
              </a:lnSpc>
              <a:spcBef>
                <a:spcPts val="638"/>
              </a:spcBef>
              <a:spcAft>
                <a:spcPct val="0"/>
              </a:spcAft>
            </a:pPr>
            <a:endParaRPr lang="de-DE" altLang="de-DE" sz="2400" b="1" dirty="0"/>
          </a:p>
          <a:p>
            <a:pPr eaLnBrk="1">
              <a:lnSpc>
                <a:spcPct val="80000"/>
              </a:lnSpc>
              <a:spcBef>
                <a:spcPts val="638"/>
              </a:spcBef>
              <a:spcAft>
                <a:spcPct val="0"/>
              </a:spcAft>
            </a:pPr>
            <a:endParaRPr lang="de-DE" altLang="de-DE" sz="2400" b="1" dirty="0"/>
          </a:p>
          <a:p>
            <a:pPr eaLnBrk="1">
              <a:lnSpc>
                <a:spcPct val="80000"/>
              </a:lnSpc>
              <a:spcBef>
                <a:spcPts val="638"/>
              </a:spcBef>
              <a:spcAft>
                <a:spcPct val="0"/>
              </a:spcAft>
            </a:pPr>
            <a:endParaRPr lang="de-DE" altLang="de-DE" sz="2400" b="1" dirty="0"/>
          </a:p>
          <a:p>
            <a:pPr eaLnBrk="1">
              <a:lnSpc>
                <a:spcPct val="80000"/>
              </a:lnSpc>
              <a:spcBef>
                <a:spcPts val="638"/>
              </a:spcBef>
              <a:spcAft>
                <a:spcPct val="0"/>
              </a:spcAft>
            </a:pPr>
            <a:endParaRPr lang="de-DE" altLang="de-DE" sz="2400" b="1" dirty="0"/>
          </a:p>
          <a:p>
            <a:pPr eaLnBrk="1">
              <a:lnSpc>
                <a:spcPct val="80000"/>
              </a:lnSpc>
              <a:spcBef>
                <a:spcPts val="638"/>
              </a:spcBef>
              <a:spcAft>
                <a:spcPct val="0"/>
              </a:spcAft>
            </a:pPr>
            <a:endParaRPr lang="de-DE" altLang="de-DE" sz="1600" b="1" dirty="0"/>
          </a:p>
          <a:p>
            <a:pPr eaLnBrk="1">
              <a:lnSpc>
                <a:spcPct val="80000"/>
              </a:lnSpc>
              <a:spcBef>
                <a:spcPts val="638"/>
              </a:spcBef>
              <a:spcAft>
                <a:spcPct val="0"/>
              </a:spcAft>
            </a:pPr>
            <a:endParaRPr lang="de-DE" altLang="de-DE" sz="1600" b="1" dirty="0"/>
          </a:p>
        </p:txBody>
      </p:sp>
      <p:sp>
        <p:nvSpPr>
          <p:cNvPr id="25606" name="Text Box 4"/>
          <p:cNvSpPr txBox="1">
            <a:spLocks noChangeArrowheads="1"/>
          </p:cNvSpPr>
          <p:nvPr/>
        </p:nvSpPr>
        <p:spPr bwMode="auto">
          <a:xfrm>
            <a:off x="2195736" y="2492896"/>
            <a:ext cx="5194300" cy="283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3200">
                <a:solidFill>
                  <a:srgbClr val="000000"/>
                </a:solidFill>
                <a:latin typeface="Arial" panose="020B0604020202020204" pitchFamily="34" charset="0"/>
                <a:cs typeface="Arial Unicode MS"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cs typeface="Arial Unicode MS"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9pPr>
          </a:lstStyle>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2400" b="1"/>
          </a:p>
          <a:p>
            <a:pPr eaLnBrk="1">
              <a:lnSpc>
                <a:spcPct val="80000"/>
              </a:lnSpc>
              <a:spcBef>
                <a:spcPts val="638"/>
              </a:spcBef>
              <a:spcAft>
                <a:spcPct val="0"/>
              </a:spcAft>
            </a:pPr>
            <a:endParaRPr lang="de-DE" altLang="de-DE" sz="1600" b="1"/>
          </a:p>
          <a:p>
            <a:pPr eaLnBrk="1">
              <a:lnSpc>
                <a:spcPct val="80000"/>
              </a:lnSpc>
              <a:spcBef>
                <a:spcPts val="638"/>
              </a:spcBef>
              <a:spcAft>
                <a:spcPct val="0"/>
              </a:spcAft>
            </a:pPr>
            <a:endParaRPr lang="de-DE" altLang="de-DE" sz="1600" b="1"/>
          </a:p>
        </p:txBody>
      </p:sp>
    </p:spTree>
    <p:extLst>
      <p:ext uri="{BB962C8B-B14F-4D97-AF65-F5344CB8AC3E}">
        <p14:creationId xmlns:p14="http://schemas.microsoft.com/office/powerpoint/2010/main" val="107780923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noChangeArrowheads="1"/>
          </p:cNvPicPr>
          <p:nvPr/>
        </p:nvPicPr>
        <p:blipFill>
          <a:blip r:embed="rId3">
            <a:extLst>
              <a:ext uri="{28A0092B-C50C-407E-A947-70E740481C1C}">
                <a14:useLocalDpi xmlns:a14="http://schemas.microsoft.com/office/drawing/2010/main" val="0"/>
              </a:ext>
            </a:extLst>
          </a:blip>
          <a:srcRect l="22980" t="6769" r="6291"/>
          <a:stretch>
            <a:fillRect/>
          </a:stretch>
        </p:blipFill>
        <p:spPr bwMode="auto">
          <a:xfrm>
            <a:off x="-36513" y="0"/>
            <a:ext cx="3455988" cy="6858000"/>
          </a:xfrm>
          <a:prstGeom prst="rect">
            <a:avLst/>
          </a:prstGeom>
          <a:noFill/>
          <a:ln>
            <a:noFill/>
          </a:ln>
          <a:effectLst/>
          <a:extLst>
            <a:ext uri="{909E8E84-426E-40DD-AFC4-6F175D3DCCD1}">
              <a14:hiddenFill xmlns:a14="http://schemas.microsoft.com/office/drawing/2010/main">
                <a:blipFill dpi="0" rotWithShape="0">
                  <a:blip/>
                  <a:srcRect l="22980" t="6769" r="6291"/>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1" name="Rectangle 2"/>
          <p:cNvSpPr>
            <a:spLocks noChangeArrowheads="1"/>
          </p:cNvSpPr>
          <p:nvPr/>
        </p:nvSpPr>
        <p:spPr bwMode="auto">
          <a:xfrm>
            <a:off x="3348038" y="0"/>
            <a:ext cx="144462" cy="6858000"/>
          </a:xfrm>
          <a:prstGeom prst="rect">
            <a:avLst/>
          </a:prstGeom>
          <a:solidFill>
            <a:srgbClr val="CCFF66">
              <a:alpha val="89803"/>
            </a:srgbClr>
          </a:solidFill>
          <a:ln>
            <a:noFill/>
          </a:ln>
          <a:effectLst/>
          <a:extLs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27652" name="Rectangle 3"/>
          <p:cNvSpPr>
            <a:spLocks noGrp="1" noChangeArrowheads="1"/>
          </p:cNvSpPr>
          <p:nvPr>
            <p:ph type="title" idx="4294967295"/>
          </p:nvPr>
        </p:nvSpPr>
        <p:spPr>
          <a:xfrm>
            <a:off x="4284663" y="255588"/>
            <a:ext cx="3455987" cy="650875"/>
          </a:xfrm>
        </p:spPr>
        <p:txBody>
          <a:bodyPr/>
          <a:lstStyle/>
          <a:p>
            <a:pPr algn="ctr" eaLnBrk="1">
              <a:lnSpc>
                <a:spcPct val="100000"/>
              </a:lnSpc>
              <a:tabLst>
                <a:tab pos="723900" algn="l"/>
                <a:tab pos="1447800" algn="l"/>
                <a:tab pos="2171700" algn="l"/>
                <a:tab pos="2895600" algn="l"/>
              </a:tabLst>
            </a:pPr>
            <a:r>
              <a:rPr lang="de-DE" altLang="de-DE" b="1"/>
              <a:t>Was ist DaZ?</a:t>
            </a:r>
          </a:p>
        </p:txBody>
      </p:sp>
      <p:sp>
        <p:nvSpPr>
          <p:cNvPr id="30725" name="Text Box 4"/>
          <p:cNvSpPr txBox="1">
            <a:spLocks noChangeArrowheads="1"/>
          </p:cNvSpPr>
          <p:nvPr/>
        </p:nvSpPr>
        <p:spPr bwMode="auto">
          <a:xfrm>
            <a:off x="3563938" y="1052513"/>
            <a:ext cx="5580062" cy="4976812"/>
          </a:xfrm>
          <a:prstGeom prst="rect">
            <a:avLst/>
          </a:prstGeom>
          <a:noFill/>
          <a:ln>
            <a:noFill/>
          </a:ln>
          <a:effectLst/>
        </p:spPr>
        <p:txBody>
          <a:bodyPr lIns="90000" tIns="45000" rIns="90000" bIns="45000"/>
          <a:lstStyle>
            <a:lvl1pPr marL="355600" indent="-354013">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3200">
                <a:solidFill>
                  <a:srgbClr val="000000"/>
                </a:solidFill>
                <a:latin typeface="Arial" panose="020B0604020202020204" pitchFamily="34" charset="0"/>
                <a:cs typeface="Arial Unicode MS"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cs typeface="Arial Unicode MS"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9pPr>
          </a:lstStyle>
          <a:p>
            <a:pPr eaLnBrk="1">
              <a:lnSpc>
                <a:spcPct val="80000"/>
              </a:lnSpc>
              <a:spcBef>
                <a:spcPts val="638"/>
              </a:spcBef>
              <a:spcAft>
                <a:spcPct val="0"/>
              </a:spcAft>
              <a:defRPr/>
            </a:pPr>
            <a:r>
              <a:rPr lang="de-DE" altLang="de-DE" sz="2000" dirty="0"/>
              <a:t>Deutsch als Zweitsprache ist:</a:t>
            </a:r>
          </a:p>
          <a:p>
            <a:pPr eaLnBrk="1">
              <a:lnSpc>
                <a:spcPct val="80000"/>
              </a:lnSpc>
              <a:spcBef>
                <a:spcPts val="638"/>
              </a:spcBef>
              <a:spcAft>
                <a:spcPct val="0"/>
              </a:spcAft>
              <a:defRPr/>
            </a:pPr>
            <a:endParaRPr lang="de-DE" altLang="de-DE" sz="2000" dirty="0"/>
          </a:p>
          <a:p>
            <a:pPr eaLnBrk="1">
              <a:lnSpc>
                <a:spcPct val="80000"/>
              </a:lnSpc>
              <a:spcBef>
                <a:spcPts val="638"/>
              </a:spcBef>
              <a:spcAft>
                <a:spcPct val="0"/>
              </a:spcAft>
              <a:buSzPct val="45000"/>
              <a:buFont typeface="Wingdings" panose="05000000000000000000" pitchFamily="2" charset="2"/>
              <a:buChar char="§"/>
              <a:defRPr/>
            </a:pPr>
            <a:r>
              <a:rPr lang="de-DE" altLang="de-DE" sz="2000" dirty="0"/>
              <a:t>Ein Erweiterungsstudiengang für die Lehrämter Grundschule, Mittelschule, Realschule, Gymnasium, Förderschule und Berufsschule</a:t>
            </a:r>
            <a:br>
              <a:rPr lang="de-DE" altLang="de-DE" sz="2000" dirty="0"/>
            </a:br>
            <a:r>
              <a:rPr lang="de-DE" altLang="de-DE" sz="2000" dirty="0">
                <a:latin typeface="Webdings" panose="05030102010509060703" pitchFamily="18" charset="2"/>
              </a:rPr>
              <a:t></a:t>
            </a:r>
            <a:r>
              <a:rPr lang="de-DE" altLang="de-DE" sz="2000" dirty="0"/>
              <a:t>Abschluss: Staatsexamen, nicht in der Berufsschule</a:t>
            </a:r>
          </a:p>
          <a:p>
            <a:pPr eaLnBrk="1">
              <a:lnSpc>
                <a:spcPct val="80000"/>
              </a:lnSpc>
              <a:spcBef>
                <a:spcPts val="638"/>
              </a:spcBef>
              <a:spcAft>
                <a:spcPct val="0"/>
              </a:spcAft>
              <a:buClrTx/>
              <a:buSzTx/>
              <a:buFontTx/>
              <a:buNone/>
              <a:defRPr/>
            </a:pPr>
            <a:endParaRPr lang="de-DE" altLang="de-DE" sz="2000" dirty="0"/>
          </a:p>
          <a:p>
            <a:pPr eaLnBrk="1">
              <a:lnSpc>
                <a:spcPct val="80000"/>
              </a:lnSpc>
              <a:spcBef>
                <a:spcPts val="638"/>
              </a:spcBef>
              <a:spcAft>
                <a:spcPct val="0"/>
              </a:spcAft>
              <a:buSzPct val="45000"/>
              <a:buFont typeface="Wingdings" panose="05000000000000000000" pitchFamily="2" charset="2"/>
              <a:buChar char="§"/>
              <a:defRPr/>
            </a:pPr>
            <a:r>
              <a:rPr lang="de-DE" altLang="de-DE" sz="2000" dirty="0"/>
              <a:t>Ein </a:t>
            </a:r>
            <a:r>
              <a:rPr lang="de-DE" altLang="de-DE" sz="2000" dirty="0" err="1"/>
              <a:t>Didaktikfach</a:t>
            </a:r>
            <a:r>
              <a:rPr lang="de-DE" altLang="de-DE" sz="2000" dirty="0"/>
              <a:t> für die Lehrämter Grundschule und Mittelschule</a:t>
            </a:r>
          </a:p>
          <a:p>
            <a:pPr marL="1587" indent="0" eaLnBrk="1">
              <a:lnSpc>
                <a:spcPct val="80000"/>
              </a:lnSpc>
              <a:spcBef>
                <a:spcPts val="638"/>
              </a:spcBef>
              <a:spcAft>
                <a:spcPct val="0"/>
              </a:spcAft>
              <a:buSzPct val="45000"/>
              <a:defRPr/>
            </a:pPr>
            <a:r>
              <a:rPr lang="de-DE" altLang="de-DE" sz="2000" dirty="0"/>
              <a:t>     </a:t>
            </a:r>
            <a:r>
              <a:rPr lang="de-DE" altLang="de-DE" sz="2000" dirty="0">
                <a:latin typeface="Webdings" panose="05030102010509060703" pitchFamily="18" charset="2"/>
              </a:rPr>
              <a:t></a:t>
            </a:r>
            <a:r>
              <a:rPr lang="de-DE" altLang="de-DE" sz="2000" dirty="0"/>
              <a:t>Abschluss: Staatsexamen (nur MS)</a:t>
            </a:r>
          </a:p>
          <a:p>
            <a:pPr marL="1587" indent="0" eaLnBrk="1">
              <a:lnSpc>
                <a:spcPct val="80000"/>
              </a:lnSpc>
              <a:spcBef>
                <a:spcPts val="638"/>
              </a:spcBef>
              <a:spcAft>
                <a:spcPct val="0"/>
              </a:spcAft>
              <a:buSzPct val="45000"/>
              <a:defRPr/>
            </a:pPr>
            <a:endParaRPr lang="de-DE" altLang="de-DE" sz="2000" dirty="0"/>
          </a:p>
          <a:p>
            <a:pPr marL="344487" indent="-342900" eaLnBrk="1">
              <a:lnSpc>
                <a:spcPct val="80000"/>
              </a:lnSpc>
              <a:spcBef>
                <a:spcPts val="638"/>
              </a:spcBef>
              <a:spcAft>
                <a:spcPct val="0"/>
              </a:spcAft>
              <a:buSzPct val="45000"/>
              <a:buFont typeface="Arial" panose="020B0604020202020204" pitchFamily="34" charset="0"/>
              <a:buChar char="•"/>
              <a:defRPr/>
            </a:pPr>
            <a:r>
              <a:rPr lang="de-DE" altLang="de-DE" sz="2000" dirty="0"/>
              <a:t>seit WS 25/26 ein Unterrichtsfach für die Lehrämter Grundschule und Mittelschule</a:t>
            </a:r>
          </a:p>
          <a:p>
            <a:pPr marL="1587" indent="0" eaLnBrk="1">
              <a:lnSpc>
                <a:spcPct val="80000"/>
              </a:lnSpc>
              <a:spcBef>
                <a:spcPts val="638"/>
              </a:spcBef>
              <a:spcAft>
                <a:spcPct val="0"/>
              </a:spcAft>
              <a:buSzPct val="45000"/>
              <a:defRPr/>
            </a:pPr>
            <a:r>
              <a:rPr lang="de-DE" altLang="de-DE" sz="2000" dirty="0">
                <a:latin typeface="Webdings" panose="05030102010509060703" pitchFamily="18" charset="2"/>
              </a:rPr>
              <a:t>   </a:t>
            </a:r>
            <a:r>
              <a:rPr lang="de-DE" altLang="de-DE" sz="2000" dirty="0"/>
              <a:t>Abschluss: Staatsexamen</a:t>
            </a:r>
          </a:p>
          <a:p>
            <a:pPr marL="344487" indent="-342900" eaLnBrk="1">
              <a:lnSpc>
                <a:spcPct val="80000"/>
              </a:lnSpc>
              <a:spcBef>
                <a:spcPts val="638"/>
              </a:spcBef>
              <a:spcAft>
                <a:spcPct val="0"/>
              </a:spcAft>
              <a:buSzPct val="45000"/>
              <a:buFont typeface="Arial" panose="020B0604020202020204" pitchFamily="34" charset="0"/>
              <a:buChar char="•"/>
              <a:defRPr/>
            </a:pPr>
            <a:endParaRPr lang="de-DE" altLang="de-DE" sz="2000" dirty="0"/>
          </a:p>
          <a:p>
            <a:pPr marL="1587" indent="0" eaLnBrk="1">
              <a:lnSpc>
                <a:spcPct val="80000"/>
              </a:lnSpc>
              <a:spcBef>
                <a:spcPts val="638"/>
              </a:spcBef>
              <a:spcAft>
                <a:spcPct val="0"/>
              </a:spcAft>
              <a:buSzPct val="45000"/>
              <a:defRPr/>
            </a:pPr>
            <a:endParaRPr lang="de-DE" altLang="de-DE" sz="2000" dirty="0"/>
          </a:p>
          <a:p>
            <a:pPr eaLnBrk="1">
              <a:lnSpc>
                <a:spcPct val="80000"/>
              </a:lnSpc>
              <a:spcBef>
                <a:spcPts val="638"/>
              </a:spcBef>
              <a:spcAft>
                <a:spcPct val="0"/>
              </a:spcAft>
              <a:buClrTx/>
              <a:buSzTx/>
              <a:buFontTx/>
              <a:buNone/>
              <a:defRPr/>
            </a:pPr>
            <a:endParaRPr lang="de-DE" altLang="de-DE" sz="1600"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323850" y="260350"/>
            <a:ext cx="6202363" cy="1143000"/>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Lst>
            </a:pPr>
            <a:r>
              <a:rPr lang="de-DE" altLang="de-DE" b="1"/>
              <a:t>Welche Studieninhalte bietet DaZ an?</a:t>
            </a:r>
          </a:p>
        </p:txBody>
      </p:sp>
      <p:sp>
        <p:nvSpPr>
          <p:cNvPr id="32771" name="Text Box 3"/>
          <p:cNvSpPr txBox="1">
            <a:spLocks noChangeArrowheads="1"/>
          </p:cNvSpPr>
          <p:nvPr/>
        </p:nvSpPr>
        <p:spPr bwMode="auto">
          <a:xfrm>
            <a:off x="755650" y="1038225"/>
            <a:ext cx="7859713" cy="5113338"/>
          </a:xfrm>
          <a:prstGeom prst="rect">
            <a:avLst/>
          </a:prstGeom>
          <a:noFill/>
          <a:ln>
            <a:noFill/>
          </a:ln>
          <a:effectLst/>
        </p:spPr>
        <p:txBody>
          <a:bodyPr lIns="90000" tIns="45000" rIns="90000" bIns="45000"/>
          <a:lstStyle>
            <a:lvl1pPr marL="342900" indent="-342900">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3200">
                <a:solidFill>
                  <a:srgbClr val="000000"/>
                </a:solidFill>
                <a:latin typeface="Arial" panose="020B0604020202020204" pitchFamily="34" charset="0"/>
                <a:cs typeface="Arial Unicode MS"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400">
                <a:solidFill>
                  <a:srgbClr val="000000"/>
                </a:solidFill>
                <a:latin typeface="Arial" panose="020B0604020202020204" pitchFamily="34" charset="0"/>
                <a:cs typeface="Arial Unicode MS"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Arial Unicode MS"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Arial Unicode MS"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Arial Unicode MS" charset="0"/>
              </a:defRPr>
            </a:lvl9pPr>
          </a:lstStyle>
          <a:p>
            <a:pPr eaLnBrk="1">
              <a:lnSpc>
                <a:spcPct val="100000"/>
              </a:lnSpc>
              <a:spcBef>
                <a:spcPts val="638"/>
              </a:spcBef>
              <a:spcAft>
                <a:spcPct val="0"/>
              </a:spcAft>
              <a:buSzPct val="45000"/>
              <a:buFont typeface="Arial" panose="020B0604020202020204" pitchFamily="34" charset="0"/>
              <a:buChar char="•"/>
              <a:defRPr/>
            </a:pPr>
            <a:r>
              <a:rPr lang="de-DE" altLang="de-DE" sz="2000" dirty="0"/>
              <a:t>Interkulturelles Lernen/Migrations- und Identitätsforschung</a:t>
            </a:r>
          </a:p>
          <a:p>
            <a:pPr eaLnBrk="1">
              <a:lnSpc>
                <a:spcPct val="100000"/>
              </a:lnSpc>
              <a:spcBef>
                <a:spcPts val="638"/>
              </a:spcBef>
              <a:spcAft>
                <a:spcPct val="0"/>
              </a:spcAft>
              <a:buSzPct val="45000"/>
              <a:buFont typeface="Arial" panose="020B0604020202020204" pitchFamily="34" charset="0"/>
              <a:buChar char="•"/>
              <a:defRPr/>
            </a:pPr>
            <a:endParaRPr lang="de-DE" altLang="de-DE" sz="2000" dirty="0"/>
          </a:p>
          <a:p>
            <a:pPr eaLnBrk="1">
              <a:lnSpc>
                <a:spcPct val="100000"/>
              </a:lnSpc>
              <a:spcBef>
                <a:spcPts val="638"/>
              </a:spcBef>
              <a:spcAft>
                <a:spcPct val="0"/>
              </a:spcAft>
              <a:buSzPct val="45000"/>
              <a:buFont typeface="Arial" panose="020B0604020202020204" pitchFamily="34" charset="0"/>
              <a:buChar char="•"/>
              <a:defRPr/>
            </a:pPr>
            <a:r>
              <a:rPr lang="de-DE" altLang="de-DE" sz="2000" dirty="0"/>
              <a:t>Zweitspracherwerbsforschung/Mehrsprachigkeitsforschung</a:t>
            </a:r>
          </a:p>
          <a:p>
            <a:pPr eaLnBrk="1">
              <a:lnSpc>
                <a:spcPct val="100000"/>
              </a:lnSpc>
              <a:spcBef>
                <a:spcPts val="638"/>
              </a:spcBef>
              <a:spcAft>
                <a:spcPct val="0"/>
              </a:spcAft>
              <a:buClrTx/>
              <a:buSzTx/>
              <a:buFont typeface="Courier New" panose="02070309020205020404" pitchFamily="49" charset="0"/>
              <a:buChar char="o"/>
              <a:defRPr/>
            </a:pPr>
            <a:endParaRPr lang="de-DE" altLang="de-DE" sz="2000" dirty="0"/>
          </a:p>
          <a:p>
            <a:pPr eaLnBrk="1">
              <a:lnSpc>
                <a:spcPct val="100000"/>
              </a:lnSpc>
              <a:spcBef>
                <a:spcPts val="638"/>
              </a:spcBef>
              <a:spcAft>
                <a:spcPct val="0"/>
              </a:spcAft>
              <a:buSzPct val="45000"/>
              <a:buFont typeface="Arial" panose="020B0604020202020204" pitchFamily="34" charset="0"/>
              <a:buChar char="•"/>
              <a:defRPr/>
            </a:pPr>
            <a:r>
              <a:rPr lang="de-DE" altLang="de-DE" sz="2000" dirty="0"/>
              <a:t>Sprachsystem und Sprachgebrauch</a:t>
            </a:r>
          </a:p>
          <a:p>
            <a:pPr eaLnBrk="1">
              <a:lnSpc>
                <a:spcPct val="100000"/>
              </a:lnSpc>
              <a:spcBef>
                <a:spcPts val="638"/>
              </a:spcBef>
              <a:spcAft>
                <a:spcPct val="0"/>
              </a:spcAft>
              <a:buClrTx/>
              <a:buSzTx/>
              <a:buFont typeface="Courier New" panose="02070309020205020404" pitchFamily="49" charset="0"/>
              <a:buChar char="o"/>
              <a:defRPr/>
            </a:pPr>
            <a:endParaRPr lang="de-DE" altLang="de-DE" sz="2000" dirty="0"/>
          </a:p>
          <a:p>
            <a:pPr eaLnBrk="1">
              <a:lnSpc>
                <a:spcPct val="100000"/>
              </a:lnSpc>
              <a:spcBef>
                <a:spcPts val="638"/>
              </a:spcBef>
              <a:spcAft>
                <a:spcPct val="0"/>
              </a:spcAft>
              <a:buSzPct val="45000"/>
              <a:buFont typeface="Arial" panose="020B0604020202020204" pitchFamily="34" charset="0"/>
              <a:buChar char="•"/>
              <a:defRPr/>
            </a:pPr>
            <a:r>
              <a:rPr lang="de-DE" altLang="de-DE" sz="2000" dirty="0"/>
              <a:t>Produktion und Rezeption von Texten und Medien</a:t>
            </a:r>
          </a:p>
          <a:p>
            <a:pPr eaLnBrk="1">
              <a:lnSpc>
                <a:spcPct val="100000"/>
              </a:lnSpc>
              <a:spcBef>
                <a:spcPts val="638"/>
              </a:spcBef>
              <a:spcAft>
                <a:spcPct val="0"/>
              </a:spcAft>
              <a:buClrTx/>
              <a:buSzTx/>
              <a:buFont typeface="Courier New" panose="02070309020205020404" pitchFamily="49" charset="0"/>
              <a:buChar char="o"/>
              <a:defRPr/>
            </a:pPr>
            <a:endParaRPr lang="de-DE" altLang="de-DE" sz="2000" dirty="0"/>
          </a:p>
          <a:p>
            <a:pPr eaLnBrk="1">
              <a:lnSpc>
                <a:spcPct val="100000"/>
              </a:lnSpc>
              <a:spcBef>
                <a:spcPts val="638"/>
              </a:spcBef>
              <a:spcAft>
                <a:spcPct val="0"/>
              </a:spcAft>
              <a:buSzPct val="45000"/>
              <a:buFont typeface="Arial" panose="020B0604020202020204" pitchFamily="34" charset="0"/>
              <a:buChar char="•"/>
              <a:defRPr/>
            </a:pPr>
            <a:r>
              <a:rPr lang="de-DE" altLang="de-DE" sz="2000" dirty="0"/>
              <a:t>Theorie und Praxis der Sprachvermittlung</a:t>
            </a:r>
          </a:p>
          <a:p>
            <a:pPr eaLnBrk="1">
              <a:lnSpc>
                <a:spcPct val="100000"/>
              </a:lnSpc>
              <a:spcBef>
                <a:spcPts val="638"/>
              </a:spcBef>
              <a:spcAft>
                <a:spcPct val="0"/>
              </a:spcAft>
              <a:buSzPct val="45000"/>
              <a:buFont typeface="Courier New" panose="02070309020205020404" pitchFamily="49" charset="0"/>
              <a:buChar char="o"/>
              <a:defRPr/>
            </a:pPr>
            <a:endParaRPr lang="de-DE" altLang="de-DE" sz="2000" dirty="0"/>
          </a:p>
          <a:p>
            <a:pPr eaLnBrk="1">
              <a:lnSpc>
                <a:spcPct val="100000"/>
              </a:lnSpc>
              <a:spcBef>
                <a:spcPts val="638"/>
              </a:spcBef>
              <a:spcAft>
                <a:spcPct val="0"/>
              </a:spcAft>
              <a:buSzPct val="45000"/>
              <a:buFont typeface="Arial" panose="020B0604020202020204" pitchFamily="34" charset="0"/>
              <a:buChar char="•"/>
              <a:defRPr/>
            </a:pPr>
            <a:r>
              <a:rPr lang="de-DE" altLang="de-DE" sz="2000" dirty="0"/>
              <a:t>Erlernen einer Herkunftssprache </a:t>
            </a:r>
          </a:p>
          <a:p>
            <a:pPr marL="0" indent="0" eaLnBrk="1">
              <a:lnSpc>
                <a:spcPct val="100000"/>
              </a:lnSpc>
              <a:spcBef>
                <a:spcPts val="638"/>
              </a:spcBef>
              <a:spcAft>
                <a:spcPct val="0"/>
              </a:spcAft>
              <a:buSzPct val="45000"/>
              <a:defRPr/>
            </a:pPr>
            <a:endParaRPr lang="de-DE" altLang="de-DE" sz="20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2771">
                                            <p:txEl>
                                              <p:pRg st="2" end="2"/>
                                            </p:txEl>
                                          </p:spTgt>
                                        </p:tgtEl>
                                        <p:attrNameLst>
                                          <p:attrName>style.visibility</p:attrName>
                                        </p:attrNameLst>
                                      </p:cBhvr>
                                      <p:to>
                                        <p:strVal val="visible"/>
                                      </p:to>
                                    </p:set>
                                    <p:animEffect transition="in" filter="fade">
                                      <p:cBhvr>
                                        <p:cTn id="10" dur="500"/>
                                        <p:tgtEl>
                                          <p:spTgt spid="32771">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2771">
                                            <p:txEl>
                                              <p:pRg st="4" end="4"/>
                                            </p:txEl>
                                          </p:spTgt>
                                        </p:tgtEl>
                                        <p:attrNameLst>
                                          <p:attrName>style.visibility</p:attrName>
                                        </p:attrNameLst>
                                      </p:cBhvr>
                                      <p:to>
                                        <p:strVal val="visible"/>
                                      </p:to>
                                    </p:set>
                                    <p:animEffect transition="in" filter="fade">
                                      <p:cBhvr>
                                        <p:cTn id="13" dur="500"/>
                                        <p:tgtEl>
                                          <p:spTgt spid="32771">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2771">
                                            <p:txEl>
                                              <p:pRg st="6" end="6"/>
                                            </p:txEl>
                                          </p:spTgt>
                                        </p:tgtEl>
                                        <p:attrNameLst>
                                          <p:attrName>style.visibility</p:attrName>
                                        </p:attrNameLst>
                                      </p:cBhvr>
                                      <p:to>
                                        <p:strVal val="visible"/>
                                      </p:to>
                                    </p:set>
                                    <p:animEffect transition="in" filter="fade">
                                      <p:cBhvr>
                                        <p:cTn id="16" dur="500"/>
                                        <p:tgtEl>
                                          <p:spTgt spid="32771">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2771">
                                            <p:txEl>
                                              <p:pRg st="8" end="8"/>
                                            </p:txEl>
                                          </p:spTgt>
                                        </p:tgtEl>
                                        <p:attrNameLst>
                                          <p:attrName>style.visibility</p:attrName>
                                        </p:attrNameLst>
                                      </p:cBhvr>
                                      <p:to>
                                        <p:strVal val="visible"/>
                                      </p:to>
                                    </p:set>
                                    <p:animEffect transition="in" filter="fade">
                                      <p:cBhvr>
                                        <p:cTn id="19" dur="500"/>
                                        <p:tgtEl>
                                          <p:spTgt spid="32771">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2771">
                                            <p:txEl>
                                              <p:pRg st="10" end="10"/>
                                            </p:txEl>
                                          </p:spTgt>
                                        </p:tgtEl>
                                        <p:attrNameLst>
                                          <p:attrName>style.visibility</p:attrName>
                                        </p:attrNameLst>
                                      </p:cBhvr>
                                      <p:to>
                                        <p:strVal val="visible"/>
                                      </p:to>
                                    </p:set>
                                    <p:animEffect transition="in" filter="fade">
                                      <p:cBhvr>
                                        <p:cTn id="22" dur="500"/>
                                        <p:tgtEl>
                                          <p:spTgt spid="327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noChangeArrowheads="1"/>
          </p:cNvSpPr>
          <p:nvPr>
            <p:ph type="title"/>
          </p:nvPr>
        </p:nvSpPr>
        <p:spPr/>
        <p:txBody>
          <a:bodyPr/>
          <a:lstStyle/>
          <a:p>
            <a:r>
              <a:rPr lang="de-DE" altLang="de-DE" b="1"/>
              <a:t>Erlernen einer Herkunftssprache</a:t>
            </a:r>
            <a:br>
              <a:rPr lang="de-DE" altLang="de-DE" b="1"/>
            </a:br>
            <a:br>
              <a:rPr lang="de-DE" altLang="de-DE" b="1"/>
            </a:br>
            <a:r>
              <a:rPr lang="de-DE" altLang="de-DE" sz="2000" b="1"/>
              <a:t>Welche Sprachen sind möglich?</a:t>
            </a:r>
          </a:p>
        </p:txBody>
      </p:sp>
      <p:sp>
        <p:nvSpPr>
          <p:cNvPr id="3" name="Inhaltsplatzhalter 2"/>
          <p:cNvSpPr>
            <a:spLocks noGrp="1"/>
          </p:cNvSpPr>
          <p:nvPr>
            <p:ph idx="1"/>
          </p:nvPr>
        </p:nvSpPr>
        <p:spPr>
          <a:xfrm>
            <a:off x="1341438" y="1196975"/>
            <a:ext cx="3011487" cy="5143500"/>
          </a:xfrm>
        </p:spPr>
        <p:txBody>
          <a:bodyPr/>
          <a:lstStyle/>
          <a:p>
            <a:pPr marL="0" indent="0">
              <a:defRPr/>
            </a:pPr>
            <a:endParaRPr lang="de-DE" sz="2000" u="sng" dirty="0">
              <a:latin typeface="Calibri" panose="020F0502020204030204" pitchFamily="34" charset="0"/>
              <a:cs typeface="Calibri" panose="020F0502020204030204" pitchFamily="34" charset="0"/>
            </a:endParaRPr>
          </a:p>
          <a:p>
            <a:pPr>
              <a:lnSpc>
                <a:spcPct val="150000"/>
              </a:lnSpc>
              <a:spcAft>
                <a:spcPct val="0"/>
              </a:spcAft>
              <a:buFont typeface="Arial" panose="020B0604020202020204" pitchFamily="34" charset="0"/>
              <a:buChar char="•"/>
              <a:defRPr/>
            </a:pPr>
            <a:r>
              <a:rPr lang="de-DE" sz="2400" dirty="0">
                <a:latin typeface="Calibri" panose="020F0502020204030204" pitchFamily="34" charset="0"/>
                <a:cs typeface="Calibri" panose="020F0502020204030204" pitchFamily="34" charset="0"/>
              </a:rPr>
              <a:t>Swahili </a:t>
            </a:r>
          </a:p>
          <a:p>
            <a:pPr>
              <a:lnSpc>
                <a:spcPct val="150000"/>
              </a:lnSpc>
              <a:spcAft>
                <a:spcPct val="0"/>
              </a:spcAft>
              <a:buFont typeface="Arial" panose="020B0604020202020204" pitchFamily="34" charset="0"/>
              <a:buChar char="•"/>
              <a:defRPr/>
            </a:pPr>
            <a:r>
              <a:rPr lang="de-DE" sz="2400" dirty="0">
                <a:latin typeface="Calibri" panose="020F0502020204030204" pitchFamily="34" charset="0"/>
                <a:cs typeface="Calibri" panose="020F0502020204030204" pitchFamily="34" charset="0"/>
              </a:rPr>
              <a:t>Arabisch</a:t>
            </a:r>
          </a:p>
          <a:p>
            <a:pPr>
              <a:lnSpc>
                <a:spcPct val="150000"/>
              </a:lnSpc>
              <a:spcAft>
                <a:spcPct val="0"/>
              </a:spcAft>
              <a:buFont typeface="Arial" panose="020B0604020202020204" pitchFamily="34" charset="0"/>
              <a:buChar char="•"/>
              <a:defRPr/>
            </a:pPr>
            <a:r>
              <a:rPr lang="de-DE" sz="2400" dirty="0">
                <a:latin typeface="Calibri" panose="020F0502020204030204" pitchFamily="34" charset="0"/>
                <a:cs typeface="Calibri" panose="020F0502020204030204" pitchFamily="34" charset="0"/>
              </a:rPr>
              <a:t>Aramäisch</a:t>
            </a:r>
          </a:p>
          <a:p>
            <a:pPr>
              <a:lnSpc>
                <a:spcPct val="150000"/>
              </a:lnSpc>
              <a:spcAft>
                <a:spcPct val="0"/>
              </a:spcAft>
              <a:buFont typeface="Arial" panose="020B0604020202020204" pitchFamily="34" charset="0"/>
              <a:buChar char="•"/>
              <a:defRPr/>
            </a:pPr>
            <a:r>
              <a:rPr lang="de-DE" sz="2400" dirty="0">
                <a:latin typeface="Calibri" panose="020F0502020204030204" pitchFamily="34" charset="0"/>
                <a:cs typeface="Calibri" panose="020F0502020204030204" pitchFamily="34" charset="0"/>
              </a:rPr>
              <a:t>Hebräisch </a:t>
            </a:r>
          </a:p>
          <a:p>
            <a:pPr>
              <a:lnSpc>
                <a:spcPct val="150000"/>
              </a:lnSpc>
              <a:spcAft>
                <a:spcPct val="0"/>
              </a:spcAft>
              <a:buFont typeface="Arial" panose="020B0604020202020204" pitchFamily="34" charset="0"/>
              <a:buChar char="•"/>
              <a:defRPr/>
            </a:pPr>
            <a:r>
              <a:rPr lang="de-DE" sz="2400" dirty="0">
                <a:latin typeface="Calibri" panose="020F0502020204030204" pitchFamily="34" charset="0"/>
                <a:cs typeface="Calibri" panose="020F0502020204030204" pitchFamily="34" charset="0"/>
              </a:rPr>
              <a:t>Persisch</a:t>
            </a:r>
          </a:p>
          <a:p>
            <a:pPr>
              <a:lnSpc>
                <a:spcPct val="150000"/>
              </a:lnSpc>
              <a:spcAft>
                <a:spcPct val="0"/>
              </a:spcAft>
              <a:buFont typeface="Arial" panose="020B0604020202020204" pitchFamily="34" charset="0"/>
              <a:buChar char="•"/>
              <a:defRPr/>
            </a:pPr>
            <a:r>
              <a:rPr lang="de-DE" sz="2400" dirty="0">
                <a:latin typeface="Calibri" panose="020F0502020204030204" pitchFamily="34" charset="0"/>
                <a:cs typeface="Calibri" panose="020F0502020204030204" pitchFamily="34" charset="0"/>
              </a:rPr>
              <a:t>Türkisch</a:t>
            </a:r>
          </a:p>
          <a:p>
            <a:pPr>
              <a:lnSpc>
                <a:spcPct val="150000"/>
              </a:lnSpc>
              <a:spcAft>
                <a:spcPct val="0"/>
              </a:spcAft>
              <a:buFont typeface="Arial" panose="020B0604020202020204" pitchFamily="34" charset="0"/>
              <a:buChar char="•"/>
              <a:defRPr/>
            </a:pPr>
            <a:r>
              <a:rPr lang="de-DE" sz="2400" dirty="0">
                <a:latin typeface="Calibri" panose="020F0502020204030204" pitchFamily="34" charset="0"/>
                <a:cs typeface="Calibri" panose="020F0502020204030204" pitchFamily="34" charset="0"/>
              </a:rPr>
              <a:t>Chinesisch</a:t>
            </a:r>
          </a:p>
          <a:p>
            <a:pPr>
              <a:lnSpc>
                <a:spcPct val="150000"/>
              </a:lnSpc>
              <a:spcAft>
                <a:spcPct val="0"/>
              </a:spcAft>
              <a:buFont typeface="Arial" panose="020B0604020202020204" pitchFamily="34" charset="0"/>
              <a:buChar char="•"/>
              <a:defRPr/>
            </a:pPr>
            <a:r>
              <a:rPr lang="de-DE" sz="2400" dirty="0">
                <a:latin typeface="Calibri" panose="020F0502020204030204" pitchFamily="34" charset="0"/>
                <a:cs typeface="Calibri" panose="020F0502020204030204" pitchFamily="34" charset="0"/>
              </a:rPr>
              <a:t>Tschechisch </a:t>
            </a:r>
          </a:p>
          <a:p>
            <a:pPr>
              <a:defRPr/>
            </a:pPr>
            <a:endParaRPr lang="de-DE" dirty="0"/>
          </a:p>
        </p:txBody>
      </p:sp>
      <p:sp>
        <p:nvSpPr>
          <p:cNvPr id="4" name="Textfeld 3"/>
          <p:cNvSpPr txBox="1"/>
          <p:nvPr/>
        </p:nvSpPr>
        <p:spPr>
          <a:xfrm>
            <a:off x="4945063" y="1651000"/>
            <a:ext cx="2857500" cy="5539978"/>
          </a:xfrm>
          <a:prstGeom prst="rect">
            <a:avLst/>
          </a:prstGeom>
          <a:noFill/>
        </p:spPr>
        <p:txBody>
          <a:bodyPr>
            <a:spAutoFit/>
          </a:bodyPr>
          <a:lstStyle/>
          <a:p>
            <a:pPr marL="342900" indent="-342900">
              <a:lnSpc>
                <a:spcPct val="150000"/>
              </a:lnSpc>
              <a:buFont typeface="Arial" panose="020B0604020202020204" pitchFamily="34" charset="0"/>
              <a:buChar char="•"/>
              <a:defRPr/>
            </a:pPr>
            <a:r>
              <a:rPr lang="de-DE" sz="2400" dirty="0">
                <a:solidFill>
                  <a:srgbClr val="000000"/>
                </a:solidFill>
                <a:latin typeface="Calibri" panose="020F0502020204030204" pitchFamily="34" charset="0"/>
                <a:cs typeface="Calibri" panose="020F0502020204030204" pitchFamily="34" charset="0"/>
              </a:rPr>
              <a:t>Neugriechisch</a:t>
            </a:r>
          </a:p>
          <a:p>
            <a:pPr marL="342900" indent="-342900">
              <a:lnSpc>
                <a:spcPct val="150000"/>
              </a:lnSpc>
              <a:buFont typeface="Arial" panose="020B0604020202020204" pitchFamily="34" charset="0"/>
              <a:buChar char="•"/>
              <a:defRPr/>
            </a:pPr>
            <a:r>
              <a:rPr lang="de-DE" sz="2400" dirty="0">
                <a:solidFill>
                  <a:srgbClr val="000000"/>
                </a:solidFill>
                <a:latin typeface="Calibri" panose="020F0502020204030204" pitchFamily="34" charset="0"/>
                <a:cs typeface="Calibri" panose="020F0502020204030204" pitchFamily="34" charset="0"/>
              </a:rPr>
              <a:t>Polnisch</a:t>
            </a:r>
          </a:p>
          <a:p>
            <a:pPr marL="342900" indent="-342900">
              <a:lnSpc>
                <a:spcPct val="150000"/>
              </a:lnSpc>
              <a:buFont typeface="Arial" panose="020B0604020202020204" pitchFamily="34" charset="0"/>
              <a:buChar char="•"/>
              <a:defRPr/>
            </a:pPr>
            <a:r>
              <a:rPr lang="de-DE" sz="2400" dirty="0">
                <a:solidFill>
                  <a:srgbClr val="000000"/>
                </a:solidFill>
                <a:latin typeface="Calibri" panose="020F0502020204030204" pitchFamily="34" charset="0"/>
                <a:cs typeface="Calibri" panose="020F0502020204030204" pitchFamily="34" charset="0"/>
              </a:rPr>
              <a:t>Rumänisch</a:t>
            </a:r>
          </a:p>
          <a:p>
            <a:pPr marL="342900" indent="-342900">
              <a:lnSpc>
                <a:spcPct val="150000"/>
              </a:lnSpc>
              <a:buFont typeface="Arial" panose="020B0604020202020204" pitchFamily="34" charset="0"/>
              <a:buChar char="•"/>
              <a:defRPr/>
            </a:pPr>
            <a:r>
              <a:rPr lang="de-DE" sz="2400" dirty="0">
                <a:solidFill>
                  <a:srgbClr val="000000"/>
                </a:solidFill>
                <a:latin typeface="Calibri" panose="020F0502020204030204" pitchFamily="34" charset="0"/>
                <a:cs typeface="Calibri" panose="020F0502020204030204" pitchFamily="34" charset="0"/>
              </a:rPr>
              <a:t>Russisch</a:t>
            </a:r>
          </a:p>
          <a:p>
            <a:pPr marL="342900" indent="-342900">
              <a:lnSpc>
                <a:spcPct val="150000"/>
              </a:lnSpc>
              <a:buFont typeface="Arial" panose="020B0604020202020204" pitchFamily="34" charset="0"/>
              <a:buChar char="•"/>
              <a:defRPr/>
            </a:pPr>
            <a:r>
              <a:rPr lang="de-DE" sz="2400" dirty="0">
                <a:solidFill>
                  <a:srgbClr val="000000"/>
                </a:solidFill>
                <a:latin typeface="Calibri" panose="020F0502020204030204" pitchFamily="34" charset="0"/>
                <a:cs typeface="Calibri" panose="020F0502020204030204" pitchFamily="34" charset="0"/>
              </a:rPr>
              <a:t>Spanisch</a:t>
            </a:r>
          </a:p>
          <a:p>
            <a:pPr marL="342900" indent="-342900">
              <a:lnSpc>
                <a:spcPct val="150000"/>
              </a:lnSpc>
              <a:buFont typeface="Arial" panose="020B0604020202020204" pitchFamily="34" charset="0"/>
              <a:buChar char="•"/>
              <a:defRPr/>
            </a:pPr>
            <a:r>
              <a:rPr lang="de-DE" sz="2400" dirty="0">
                <a:solidFill>
                  <a:srgbClr val="000000"/>
                </a:solidFill>
                <a:latin typeface="Calibri" panose="020F0502020204030204" pitchFamily="34" charset="0"/>
                <a:cs typeface="Calibri" panose="020F0502020204030204" pitchFamily="34" charset="0"/>
              </a:rPr>
              <a:t>Portugiesisch</a:t>
            </a:r>
          </a:p>
          <a:p>
            <a:pPr marL="342900" indent="-342900">
              <a:lnSpc>
                <a:spcPct val="150000"/>
              </a:lnSpc>
              <a:buFont typeface="Arial" panose="020B0604020202020204" pitchFamily="34" charset="0"/>
              <a:buChar char="•"/>
              <a:defRPr/>
            </a:pPr>
            <a:r>
              <a:rPr lang="de-DE" sz="2400" dirty="0">
                <a:solidFill>
                  <a:srgbClr val="000000"/>
                </a:solidFill>
                <a:latin typeface="Calibri" panose="020F0502020204030204" pitchFamily="34" charset="0"/>
                <a:cs typeface="Calibri" panose="020F0502020204030204" pitchFamily="34" charset="0"/>
              </a:rPr>
              <a:t>Italienisch</a:t>
            </a:r>
          </a:p>
          <a:p>
            <a:pPr marL="342900" indent="-342900">
              <a:lnSpc>
                <a:spcPct val="150000"/>
              </a:lnSpc>
              <a:buFont typeface="Arial" panose="020B0604020202020204" pitchFamily="34" charset="0"/>
              <a:buChar char="•"/>
              <a:defRPr/>
            </a:pPr>
            <a:r>
              <a:rPr lang="de-DE" sz="2400" dirty="0">
                <a:solidFill>
                  <a:srgbClr val="000000"/>
                </a:solidFill>
                <a:latin typeface="Calibri" panose="020F0502020204030204" pitchFamily="34" charset="0"/>
                <a:cs typeface="Calibri" panose="020F0502020204030204" pitchFamily="34" charset="0"/>
              </a:rPr>
              <a:t>Schwedisch</a:t>
            </a:r>
          </a:p>
          <a:p>
            <a:pPr marL="342900" indent="-342900">
              <a:lnSpc>
                <a:spcPct val="150000"/>
              </a:lnSpc>
              <a:buFont typeface="Arial" panose="020B0604020202020204" pitchFamily="34" charset="0"/>
              <a:buChar char="•"/>
              <a:defRPr/>
            </a:pPr>
            <a:r>
              <a:rPr lang="de-DE" sz="2400" dirty="0">
                <a:solidFill>
                  <a:srgbClr val="000000"/>
                </a:solidFill>
                <a:latin typeface="Calibri" panose="020F0502020204030204" pitchFamily="34" charset="0"/>
                <a:cs typeface="Calibri" panose="020F0502020204030204" pitchFamily="34" charset="0"/>
              </a:rPr>
              <a:t>usw.</a:t>
            </a:r>
          </a:p>
          <a:p>
            <a:pPr>
              <a:lnSpc>
                <a:spcPct val="150000"/>
              </a:lnSpc>
              <a:defRPr/>
            </a:pPr>
            <a:endParaRPr lang="de-DE"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3">
            <a:extLst>
              <a:ext uri="{28A0092B-C50C-407E-A947-70E740481C1C}">
                <a14:useLocalDpi xmlns:a14="http://schemas.microsoft.com/office/drawing/2010/main" val="0"/>
              </a:ext>
            </a:extLst>
          </a:blip>
          <a:srcRect l="22980" t="6769" r="6291"/>
          <a:stretch>
            <a:fillRect/>
          </a:stretch>
        </p:blipFill>
        <p:spPr bwMode="auto">
          <a:xfrm>
            <a:off x="-36513" y="0"/>
            <a:ext cx="3457576" cy="6858000"/>
          </a:xfrm>
          <a:prstGeom prst="rect">
            <a:avLst/>
          </a:prstGeom>
          <a:noFill/>
          <a:ln>
            <a:noFill/>
          </a:ln>
          <a:effectLst/>
          <a:extLst>
            <a:ext uri="{909E8E84-426E-40DD-AFC4-6F175D3DCCD1}">
              <a14:hiddenFill xmlns:a14="http://schemas.microsoft.com/office/drawing/2010/main">
                <a:blipFill dpi="0" rotWithShape="0">
                  <a:blip/>
                  <a:srcRect l="22980" t="6769" r="6291"/>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1" name="Rectangle 2"/>
          <p:cNvSpPr>
            <a:spLocks noChangeArrowheads="1"/>
          </p:cNvSpPr>
          <p:nvPr/>
        </p:nvSpPr>
        <p:spPr bwMode="auto">
          <a:xfrm>
            <a:off x="3348038" y="0"/>
            <a:ext cx="144462" cy="6858000"/>
          </a:xfrm>
          <a:prstGeom prst="rect">
            <a:avLst/>
          </a:prstGeom>
          <a:solidFill>
            <a:srgbClr val="CCFF66">
              <a:alpha val="89803"/>
            </a:srgbClr>
          </a:solidFill>
          <a:ln>
            <a:noFill/>
          </a:ln>
          <a:effectLst/>
          <a:extLs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7172" name="Rectangle 3"/>
          <p:cNvSpPr>
            <a:spLocks noGrp="1" noChangeArrowheads="1"/>
          </p:cNvSpPr>
          <p:nvPr>
            <p:ph type="title" idx="4294967295"/>
          </p:nvPr>
        </p:nvSpPr>
        <p:spPr>
          <a:xfrm>
            <a:off x="3095625" y="476250"/>
            <a:ext cx="6048375" cy="1143000"/>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Lst>
            </a:pPr>
            <a:r>
              <a:rPr lang="de-DE" altLang="de-DE" b="1"/>
              <a:t>Was ist DaZ? </a:t>
            </a:r>
            <a:br>
              <a:rPr lang="de-DE" altLang="de-DE" b="1"/>
            </a:br>
            <a:br>
              <a:rPr lang="de-DE" altLang="de-DE"/>
            </a:br>
            <a:endParaRPr lang="de-DE" altLang="de-DE"/>
          </a:p>
        </p:txBody>
      </p:sp>
      <p:sp>
        <p:nvSpPr>
          <p:cNvPr id="11269" name="Text Box 4"/>
          <p:cNvSpPr txBox="1">
            <a:spLocks noChangeArrowheads="1"/>
          </p:cNvSpPr>
          <p:nvPr/>
        </p:nvSpPr>
        <p:spPr bwMode="auto">
          <a:xfrm>
            <a:off x="3641725" y="1331913"/>
            <a:ext cx="5194300" cy="4884737"/>
          </a:xfrm>
          <a:prstGeom prst="rect">
            <a:avLst/>
          </a:prstGeom>
          <a:noFill/>
          <a:ln>
            <a:noFill/>
          </a:ln>
          <a:effectLst/>
        </p:spPr>
        <p:txBody>
          <a:bodyPr lIns="90000" tIns="45000" rIns="90000" bIns="45000"/>
          <a:lstStyle>
            <a:lvl1pPr marL="342900" indent="-341313">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3200">
                <a:solidFill>
                  <a:srgbClr val="000000"/>
                </a:solidFill>
                <a:latin typeface="Arial" panose="020B0604020202020204" pitchFamily="34" charset="0"/>
                <a:cs typeface="Arial Unicode MS"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cs typeface="Arial Unicode MS"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9pPr>
          </a:lstStyle>
          <a:p>
            <a:pPr marL="1587" indent="0" eaLnBrk="1">
              <a:lnSpc>
                <a:spcPct val="80000"/>
              </a:lnSpc>
              <a:spcBef>
                <a:spcPts val="638"/>
              </a:spcBef>
              <a:spcAft>
                <a:spcPct val="0"/>
              </a:spcAft>
              <a:buSzPct val="45000"/>
              <a:defRPr/>
            </a:pPr>
            <a:endParaRPr lang="de-DE" altLang="de-DE" sz="1800" dirty="0"/>
          </a:p>
          <a:p>
            <a:pPr marL="1587" indent="0" eaLnBrk="1">
              <a:lnSpc>
                <a:spcPct val="80000"/>
              </a:lnSpc>
              <a:spcBef>
                <a:spcPts val="638"/>
              </a:spcBef>
              <a:spcAft>
                <a:spcPct val="0"/>
              </a:spcAft>
              <a:buSzPct val="45000"/>
              <a:defRPr/>
            </a:pPr>
            <a:r>
              <a:rPr lang="de-DE" altLang="de-DE" sz="2000" b="1" dirty="0" err="1"/>
              <a:t>DaZ</a:t>
            </a:r>
            <a:endParaRPr lang="de-DE" altLang="de-DE" sz="2000" b="1" dirty="0"/>
          </a:p>
          <a:p>
            <a:pPr indent="-342900" algn="just" eaLnBrk="1">
              <a:lnSpc>
                <a:spcPct val="80000"/>
              </a:lnSpc>
              <a:spcBef>
                <a:spcPts val="638"/>
              </a:spcBef>
              <a:spcAft>
                <a:spcPct val="0"/>
              </a:spcAft>
              <a:buSzPct val="45000"/>
              <a:buFont typeface="Arial" panose="020B0604020202020204" pitchFamily="34" charset="0"/>
              <a:buChar char="•"/>
              <a:defRPr/>
            </a:pPr>
            <a:r>
              <a:rPr lang="de-DE" altLang="de-DE" sz="2000" dirty="0"/>
              <a:t>Deutsch als Zweitsprache bedeutet Deutsch für Kinder und Jugendliche nicht-deutscher Herkunft, die aber im deutsch-sprachigen Raum leben; z.B. Deutsch für hier lebende spanische, kroatische, italienische, türkische etc. Kinder und Jugendliche.</a:t>
            </a:r>
          </a:p>
          <a:p>
            <a:pPr marL="1587" indent="0" algn="just" eaLnBrk="1">
              <a:lnSpc>
                <a:spcPct val="80000"/>
              </a:lnSpc>
              <a:spcBef>
                <a:spcPts val="638"/>
              </a:spcBef>
              <a:spcAft>
                <a:spcPct val="0"/>
              </a:spcAft>
              <a:buSzPct val="45000"/>
              <a:defRPr/>
            </a:pPr>
            <a:endParaRPr lang="de-DE" altLang="de-DE" sz="2000" dirty="0"/>
          </a:p>
          <a:p>
            <a:pPr marL="1587" indent="0" algn="just" eaLnBrk="1">
              <a:lnSpc>
                <a:spcPct val="80000"/>
              </a:lnSpc>
              <a:spcBef>
                <a:spcPts val="638"/>
              </a:spcBef>
              <a:spcAft>
                <a:spcPct val="0"/>
              </a:spcAft>
              <a:buSzPct val="45000"/>
              <a:defRPr/>
            </a:pPr>
            <a:r>
              <a:rPr lang="de-DE" altLang="de-DE" sz="2000" b="1" dirty="0" err="1"/>
              <a:t>DaF</a:t>
            </a:r>
            <a:endParaRPr lang="de-DE" altLang="de-DE" sz="2000" b="1" dirty="0"/>
          </a:p>
          <a:p>
            <a:pPr algn="just" eaLnBrk="1">
              <a:lnSpc>
                <a:spcPct val="80000"/>
              </a:lnSpc>
              <a:spcBef>
                <a:spcPts val="638"/>
              </a:spcBef>
              <a:spcAft>
                <a:spcPct val="0"/>
              </a:spcAft>
              <a:buSzPct val="45000"/>
              <a:buFont typeface="Wingdings" panose="05000000000000000000" pitchFamily="2" charset="2"/>
              <a:buChar char="§"/>
              <a:defRPr/>
            </a:pPr>
            <a:r>
              <a:rPr lang="de-DE" altLang="de-DE" sz="2000" dirty="0"/>
              <a:t>Deutsch als Fremdsprache bedeutet Deutsch im Ausland zu unterrichten; z.B. an Auslandsschulen, Goethe-Instituten oder an Universitäten (Studium der Germanistik).</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69">
                                            <p:txEl>
                                              <p:pRg st="1" end="1"/>
                                            </p:txEl>
                                          </p:spTgt>
                                        </p:tgtEl>
                                        <p:attrNameLst>
                                          <p:attrName>style.visibility</p:attrName>
                                        </p:attrNameLst>
                                      </p:cBhvr>
                                      <p:to>
                                        <p:strVal val="visible"/>
                                      </p:to>
                                    </p:set>
                                    <p:animEffect transition="in" filter="fade">
                                      <p:cBhvr>
                                        <p:cTn id="7" dur="500"/>
                                        <p:tgtEl>
                                          <p:spTgt spid="1126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269">
                                            <p:txEl>
                                              <p:pRg st="2" end="2"/>
                                            </p:txEl>
                                          </p:spTgt>
                                        </p:tgtEl>
                                        <p:attrNameLst>
                                          <p:attrName>style.visibility</p:attrName>
                                        </p:attrNameLst>
                                      </p:cBhvr>
                                      <p:to>
                                        <p:strVal val="visible"/>
                                      </p:to>
                                    </p:set>
                                    <p:animEffect transition="in" filter="fade">
                                      <p:cBhvr>
                                        <p:cTn id="10" dur="500"/>
                                        <p:tgtEl>
                                          <p:spTgt spid="11269">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1269">
                                            <p:txEl>
                                              <p:pRg st="4" end="4"/>
                                            </p:txEl>
                                          </p:spTgt>
                                        </p:tgtEl>
                                        <p:attrNameLst>
                                          <p:attrName>style.visibility</p:attrName>
                                        </p:attrNameLst>
                                      </p:cBhvr>
                                      <p:to>
                                        <p:strVal val="visible"/>
                                      </p:to>
                                    </p:set>
                                    <p:animEffect transition="in" filter="fade">
                                      <p:cBhvr>
                                        <p:cTn id="15" dur="500"/>
                                        <p:tgtEl>
                                          <p:spTgt spid="11269">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269">
                                            <p:txEl>
                                              <p:pRg st="5" end="5"/>
                                            </p:txEl>
                                          </p:spTgt>
                                        </p:tgtEl>
                                        <p:attrNameLst>
                                          <p:attrName>style.visibility</p:attrName>
                                        </p:attrNameLst>
                                      </p:cBhvr>
                                      <p:to>
                                        <p:strVal val="visible"/>
                                      </p:to>
                                    </p:set>
                                    <p:animEffect transition="in" filter="fade">
                                      <p:cBhvr>
                                        <p:cTn id="18" dur="500"/>
                                        <p:tgtEl>
                                          <p:spTgt spid="1126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671513" y="333375"/>
            <a:ext cx="6202362" cy="1143000"/>
          </a:xfrm>
        </p:spPr>
        <p:txBody>
          <a:bodyPr/>
          <a:lstStyle/>
          <a:p>
            <a:pPr eaLnBrk="1">
              <a:lnSpc>
                <a:spcPct val="100000"/>
              </a:lnSpc>
              <a:tabLst>
                <a:tab pos="723900" algn="l"/>
                <a:tab pos="1447800" algn="l"/>
                <a:tab pos="2171700" algn="l"/>
                <a:tab pos="2895600" algn="l"/>
                <a:tab pos="3619500" algn="l"/>
                <a:tab pos="4343400" algn="l"/>
                <a:tab pos="5067300" algn="l"/>
                <a:tab pos="5791200" algn="l"/>
              </a:tabLst>
            </a:pPr>
            <a:r>
              <a:rPr lang="de-DE" altLang="de-DE" b="1"/>
              <a:t>Erlernen eine Herkunftssprache</a:t>
            </a:r>
          </a:p>
        </p:txBody>
      </p:sp>
      <p:sp>
        <p:nvSpPr>
          <p:cNvPr id="31748" name="Text Box 3"/>
          <p:cNvSpPr txBox="1">
            <a:spLocks noChangeArrowheads="1"/>
          </p:cNvSpPr>
          <p:nvPr/>
        </p:nvSpPr>
        <p:spPr bwMode="auto">
          <a:xfrm>
            <a:off x="641350" y="1125538"/>
            <a:ext cx="7861300" cy="5111750"/>
          </a:xfrm>
          <a:prstGeom prst="rect">
            <a:avLst/>
          </a:prstGeom>
          <a:noFill/>
          <a:ln>
            <a:noFill/>
          </a:ln>
          <a:effec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3200">
                <a:solidFill>
                  <a:srgbClr val="000000"/>
                </a:solidFill>
                <a:latin typeface="Arial" panose="020B0604020202020204" pitchFamily="34" charset="0"/>
                <a:cs typeface="Arial Unicode MS"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400">
                <a:solidFill>
                  <a:srgbClr val="000000"/>
                </a:solidFill>
                <a:latin typeface="Arial" panose="020B0604020202020204" pitchFamily="34" charset="0"/>
                <a:cs typeface="Arial Unicode MS"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Arial Unicode MS"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Arial Unicode MS"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Arial Unicode MS" charset="0"/>
              </a:defRPr>
            </a:lvl9pPr>
          </a:lstStyle>
          <a:p>
            <a:pPr algn="just" eaLnBrk="1">
              <a:lnSpc>
                <a:spcPct val="100000"/>
              </a:lnSpc>
              <a:spcBef>
                <a:spcPts val="638"/>
              </a:spcBef>
              <a:spcAft>
                <a:spcPct val="0"/>
              </a:spcAft>
              <a:buSzPct val="45000"/>
              <a:defRPr/>
            </a:pPr>
            <a:r>
              <a:rPr lang="de-DE" altLang="de-DE" sz="2400" dirty="0">
                <a:latin typeface="Calibri" panose="020F0502020204030204" pitchFamily="34" charset="0"/>
                <a:cs typeface="Calibri" panose="020F0502020204030204" pitchFamily="34" charset="0"/>
              </a:rPr>
              <a:t>→ </a:t>
            </a:r>
            <a:r>
              <a:rPr lang="de-DE" altLang="de-DE" sz="2400" dirty="0">
                <a:cs typeface="Arial Unicode MS" panose="020B0604020202020204" pitchFamily="34" charset="-128"/>
              </a:rPr>
              <a:t>Wer selbst eine andere Muttersprache als Deutsch hat, kann Sprachkurse in dieser Sprache auf hohem Niveau besuchen (Kurse nach </a:t>
            </a:r>
            <a:r>
              <a:rPr lang="de-DE" altLang="de-DE" sz="2400" dirty="0" err="1">
                <a:cs typeface="Arial Unicode MS" panose="020B0604020202020204" pitchFamily="34" charset="-128"/>
              </a:rPr>
              <a:t>GeR</a:t>
            </a:r>
            <a:r>
              <a:rPr lang="de-DE" altLang="de-DE" sz="2400" dirty="0">
                <a:cs typeface="Arial Unicode MS" panose="020B0604020202020204" pitchFamily="34" charset="-128"/>
              </a:rPr>
              <a:t>, B2 bis C2) </a:t>
            </a:r>
          </a:p>
          <a:p>
            <a:pPr marL="457200" indent="-457200" eaLnBrk="1">
              <a:lnSpc>
                <a:spcPct val="100000"/>
              </a:lnSpc>
              <a:spcBef>
                <a:spcPts val="638"/>
              </a:spcBef>
              <a:spcAft>
                <a:spcPct val="0"/>
              </a:spcAft>
              <a:buSzPct val="45000"/>
              <a:buFont typeface="Courier New" panose="02070309020205020404" pitchFamily="49" charset="0"/>
              <a:buChar char="o"/>
              <a:defRPr/>
            </a:pPr>
            <a:endParaRPr lang="de-DE" altLang="de-DE" sz="2000" b="1" dirty="0"/>
          </a:p>
          <a:p>
            <a:pPr marL="457200" indent="-457200" eaLnBrk="1">
              <a:lnSpc>
                <a:spcPct val="100000"/>
              </a:lnSpc>
              <a:spcBef>
                <a:spcPts val="638"/>
              </a:spcBef>
              <a:spcAft>
                <a:spcPct val="0"/>
              </a:spcAft>
              <a:buSzPct val="45000"/>
              <a:buFont typeface="Courier New" panose="02070309020205020404" pitchFamily="49" charset="0"/>
              <a:buChar char="o"/>
              <a:defRPr/>
            </a:pPr>
            <a:endParaRPr lang="de-DE" altLang="de-DE" sz="2000" b="1"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323850" y="260350"/>
            <a:ext cx="6202363" cy="1143000"/>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Lst>
            </a:pPr>
            <a:r>
              <a:rPr lang="de-DE" altLang="de-DE" b="1"/>
              <a:t>Welche Studieninhalte bietet DaZ an?</a:t>
            </a:r>
          </a:p>
        </p:txBody>
      </p:sp>
      <p:sp>
        <p:nvSpPr>
          <p:cNvPr id="32771" name="Text Box 3"/>
          <p:cNvSpPr txBox="1">
            <a:spLocks noChangeArrowheads="1"/>
          </p:cNvSpPr>
          <p:nvPr/>
        </p:nvSpPr>
        <p:spPr bwMode="auto">
          <a:xfrm>
            <a:off x="755650" y="1038225"/>
            <a:ext cx="7859713" cy="5113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2900">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3200">
                <a:solidFill>
                  <a:srgbClr val="000000"/>
                </a:solidFill>
                <a:latin typeface="Arial" panose="020B0604020202020204" pitchFamily="34" charset="0"/>
                <a:cs typeface="Arial Unicode MS"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400">
                <a:solidFill>
                  <a:srgbClr val="000000"/>
                </a:solidFill>
                <a:latin typeface="Arial" panose="020B0604020202020204" pitchFamily="34" charset="0"/>
                <a:cs typeface="Arial Unicode MS"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Arial Unicode MS"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Arial Unicode MS"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Arial Unicode MS" charset="0"/>
              </a:defRPr>
            </a:lvl9pPr>
          </a:lstStyle>
          <a:p>
            <a:pPr eaLnBrk="1">
              <a:lnSpc>
                <a:spcPct val="100000"/>
              </a:lnSpc>
              <a:spcBef>
                <a:spcPts val="638"/>
              </a:spcBef>
              <a:spcAft>
                <a:spcPct val="0"/>
              </a:spcAft>
              <a:buSzPct val="45000"/>
              <a:buFont typeface="Arial" panose="020B0604020202020204" pitchFamily="34" charset="0"/>
              <a:buChar char="•"/>
            </a:pPr>
            <a:r>
              <a:rPr lang="de-DE" altLang="de-DE" sz="2000" dirty="0"/>
              <a:t>Interkulturelles Lernen/Migrations- und Identitätsforschung</a:t>
            </a:r>
          </a:p>
          <a:p>
            <a:pPr eaLnBrk="1">
              <a:lnSpc>
                <a:spcPct val="100000"/>
              </a:lnSpc>
              <a:spcBef>
                <a:spcPts val="638"/>
              </a:spcBef>
              <a:spcAft>
                <a:spcPct val="0"/>
              </a:spcAft>
              <a:buClrTx/>
              <a:buSzTx/>
              <a:buFont typeface="Courier New" panose="02070309020205020404" pitchFamily="49" charset="0"/>
              <a:buChar char="o"/>
            </a:pPr>
            <a:endParaRPr lang="de-DE" altLang="de-DE" sz="2000" dirty="0"/>
          </a:p>
          <a:p>
            <a:pPr eaLnBrk="1">
              <a:lnSpc>
                <a:spcPct val="100000"/>
              </a:lnSpc>
              <a:spcBef>
                <a:spcPts val="638"/>
              </a:spcBef>
              <a:spcAft>
                <a:spcPct val="0"/>
              </a:spcAft>
              <a:buSzPct val="45000"/>
              <a:buFont typeface="Arial" panose="020B0604020202020204" pitchFamily="34" charset="0"/>
              <a:buChar char="•"/>
            </a:pPr>
            <a:r>
              <a:rPr lang="de-DE" altLang="de-DE" sz="2000" dirty="0"/>
              <a:t>Zweitspracherwerbsforschung/Mehrsprachigkeitsforschung</a:t>
            </a:r>
          </a:p>
          <a:p>
            <a:pPr eaLnBrk="1">
              <a:lnSpc>
                <a:spcPct val="100000"/>
              </a:lnSpc>
              <a:spcBef>
                <a:spcPts val="638"/>
              </a:spcBef>
              <a:spcAft>
                <a:spcPct val="0"/>
              </a:spcAft>
              <a:buClrTx/>
              <a:buSzTx/>
              <a:buFont typeface="Courier New" panose="02070309020205020404" pitchFamily="49" charset="0"/>
              <a:buChar char="o"/>
            </a:pPr>
            <a:endParaRPr lang="de-DE" altLang="de-DE" sz="2000" dirty="0"/>
          </a:p>
          <a:p>
            <a:pPr eaLnBrk="1">
              <a:lnSpc>
                <a:spcPct val="100000"/>
              </a:lnSpc>
              <a:spcBef>
                <a:spcPts val="638"/>
              </a:spcBef>
              <a:spcAft>
                <a:spcPct val="0"/>
              </a:spcAft>
              <a:buSzPct val="45000"/>
              <a:buFont typeface="Arial" panose="020B0604020202020204" pitchFamily="34" charset="0"/>
              <a:buChar char="•"/>
            </a:pPr>
            <a:r>
              <a:rPr lang="de-DE" altLang="de-DE" sz="2000" dirty="0"/>
              <a:t>Sprachsystem und Sprachgebrauch</a:t>
            </a:r>
          </a:p>
          <a:p>
            <a:pPr eaLnBrk="1">
              <a:lnSpc>
                <a:spcPct val="100000"/>
              </a:lnSpc>
              <a:spcBef>
                <a:spcPts val="638"/>
              </a:spcBef>
              <a:spcAft>
                <a:spcPct val="0"/>
              </a:spcAft>
              <a:buClrTx/>
              <a:buSzTx/>
              <a:buFont typeface="Courier New" panose="02070309020205020404" pitchFamily="49" charset="0"/>
              <a:buChar char="o"/>
            </a:pPr>
            <a:endParaRPr lang="de-DE" altLang="de-DE" sz="2000" dirty="0"/>
          </a:p>
          <a:p>
            <a:pPr eaLnBrk="1">
              <a:lnSpc>
                <a:spcPct val="100000"/>
              </a:lnSpc>
              <a:spcBef>
                <a:spcPts val="638"/>
              </a:spcBef>
              <a:spcAft>
                <a:spcPct val="0"/>
              </a:spcAft>
              <a:buSzPct val="45000"/>
              <a:buFont typeface="Arial" panose="020B0604020202020204" pitchFamily="34" charset="0"/>
              <a:buChar char="•"/>
            </a:pPr>
            <a:r>
              <a:rPr lang="de-DE" altLang="de-DE" sz="2000" dirty="0"/>
              <a:t>Produktion und Rezeption von Texten und Medien</a:t>
            </a:r>
          </a:p>
          <a:p>
            <a:pPr eaLnBrk="1">
              <a:lnSpc>
                <a:spcPct val="100000"/>
              </a:lnSpc>
              <a:spcBef>
                <a:spcPts val="638"/>
              </a:spcBef>
              <a:spcAft>
                <a:spcPct val="0"/>
              </a:spcAft>
              <a:buClrTx/>
              <a:buSzTx/>
              <a:buFont typeface="Courier New" panose="02070309020205020404" pitchFamily="49" charset="0"/>
              <a:buChar char="o"/>
            </a:pPr>
            <a:endParaRPr lang="de-DE" altLang="de-DE" sz="2000" dirty="0"/>
          </a:p>
          <a:p>
            <a:pPr eaLnBrk="1">
              <a:lnSpc>
                <a:spcPct val="100000"/>
              </a:lnSpc>
              <a:spcBef>
                <a:spcPts val="638"/>
              </a:spcBef>
              <a:spcAft>
                <a:spcPct val="0"/>
              </a:spcAft>
              <a:buSzPct val="45000"/>
              <a:buFont typeface="Arial" panose="020B0604020202020204" pitchFamily="34" charset="0"/>
              <a:buChar char="•"/>
            </a:pPr>
            <a:r>
              <a:rPr lang="de-DE" altLang="de-DE" sz="2000" dirty="0"/>
              <a:t>Theorie und Praxis der Sprachvermittlung</a:t>
            </a:r>
          </a:p>
          <a:p>
            <a:pPr eaLnBrk="1">
              <a:lnSpc>
                <a:spcPct val="100000"/>
              </a:lnSpc>
              <a:spcBef>
                <a:spcPts val="638"/>
              </a:spcBef>
              <a:spcAft>
                <a:spcPct val="0"/>
              </a:spcAft>
              <a:buSzPct val="45000"/>
              <a:buFont typeface="Courier New" panose="02070309020205020404" pitchFamily="49" charset="0"/>
              <a:buChar char="o"/>
            </a:pPr>
            <a:endParaRPr lang="de-DE" altLang="de-DE" sz="2000" dirty="0"/>
          </a:p>
          <a:p>
            <a:pPr eaLnBrk="1">
              <a:lnSpc>
                <a:spcPct val="100000"/>
              </a:lnSpc>
              <a:spcBef>
                <a:spcPts val="638"/>
              </a:spcBef>
              <a:spcAft>
                <a:spcPct val="0"/>
              </a:spcAft>
              <a:buSzPct val="45000"/>
              <a:buFont typeface="Arial" panose="020B0604020202020204" pitchFamily="34" charset="0"/>
              <a:buChar char="•"/>
            </a:pPr>
            <a:r>
              <a:rPr lang="de-DE" altLang="de-DE" sz="2000" dirty="0"/>
              <a:t>Erlernen einer Herkunftssprache </a:t>
            </a:r>
          </a:p>
          <a:p>
            <a:pPr eaLnBrk="1">
              <a:lnSpc>
                <a:spcPct val="100000"/>
              </a:lnSpc>
              <a:spcBef>
                <a:spcPts val="638"/>
              </a:spcBef>
              <a:spcAft>
                <a:spcPct val="0"/>
              </a:spcAft>
              <a:buSzPct val="45000"/>
              <a:buFont typeface="Courier New" panose="02070309020205020404" pitchFamily="49" charset="0"/>
              <a:buChar char="o"/>
            </a:pPr>
            <a:endParaRPr lang="de-DE" altLang="de-DE" sz="2000" dirty="0"/>
          </a:p>
          <a:p>
            <a:pPr eaLnBrk="1">
              <a:lnSpc>
                <a:spcPct val="100000"/>
              </a:lnSpc>
              <a:spcBef>
                <a:spcPts val="638"/>
              </a:spcBef>
              <a:spcAft>
                <a:spcPct val="0"/>
              </a:spcAft>
              <a:buSzPct val="45000"/>
              <a:buFont typeface="Arial" panose="020B0604020202020204" pitchFamily="34" charset="0"/>
              <a:buChar char="•"/>
            </a:pPr>
            <a:r>
              <a:rPr lang="de-DE" altLang="de-DE" sz="2000" dirty="0"/>
              <a:t>Praktikum im Bereich DaZ</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771">
                                            <p:txEl>
                                              <p:pRg st="12" end="12"/>
                                            </p:txEl>
                                          </p:spTgt>
                                        </p:tgtEl>
                                        <p:attrNameLst>
                                          <p:attrName>style.visibility</p:attrName>
                                        </p:attrNameLst>
                                      </p:cBhvr>
                                      <p:to>
                                        <p:strVal val="visible"/>
                                      </p:to>
                                    </p:set>
                                    <p:animEffect transition="in" filter="fade">
                                      <p:cBhvr>
                                        <p:cTn id="7" dur="500"/>
                                        <p:tgtEl>
                                          <p:spTgt spid="3277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title" idx="4294967295"/>
          </p:nvPr>
        </p:nvSpPr>
        <p:spPr>
          <a:xfrm>
            <a:off x="793750" y="325438"/>
            <a:ext cx="6202363" cy="571500"/>
          </a:xfrm>
        </p:spPr>
        <p:txBody>
          <a:bodyPr/>
          <a:lstStyle/>
          <a:p>
            <a:pPr eaLnBrk="1">
              <a:lnSpc>
                <a:spcPct val="100000"/>
              </a:lnSpc>
              <a:tabLst>
                <a:tab pos="723900" algn="l"/>
                <a:tab pos="1447800" algn="l"/>
                <a:tab pos="2171700" algn="l"/>
                <a:tab pos="2895600" algn="l"/>
                <a:tab pos="3619500" algn="l"/>
                <a:tab pos="4343400" algn="l"/>
                <a:tab pos="5067300" algn="l"/>
                <a:tab pos="5791200" algn="l"/>
              </a:tabLst>
            </a:pPr>
            <a:r>
              <a:rPr lang="de-DE" altLang="de-DE" b="1"/>
              <a:t>Das DaZ-Praktikum</a:t>
            </a:r>
          </a:p>
        </p:txBody>
      </p:sp>
      <p:sp>
        <p:nvSpPr>
          <p:cNvPr id="35845" name="Text Box 4"/>
          <p:cNvSpPr txBox="1">
            <a:spLocks noChangeArrowheads="1"/>
          </p:cNvSpPr>
          <p:nvPr/>
        </p:nvSpPr>
        <p:spPr bwMode="auto">
          <a:xfrm>
            <a:off x="862013" y="896938"/>
            <a:ext cx="7488237" cy="4824412"/>
          </a:xfrm>
          <a:prstGeom prst="rect">
            <a:avLst/>
          </a:prstGeom>
          <a:noFill/>
          <a:ln>
            <a:noFill/>
          </a:ln>
          <a:effec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3200">
                <a:solidFill>
                  <a:srgbClr val="000000"/>
                </a:solidFill>
                <a:latin typeface="Arial" panose="020B0604020202020204" pitchFamily="34" charset="0"/>
                <a:cs typeface="Arial Unicode MS"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cs typeface="Arial Unicode MS"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9pPr>
          </a:lstStyle>
          <a:p>
            <a:pPr eaLnBrk="1">
              <a:lnSpc>
                <a:spcPct val="90000"/>
              </a:lnSpc>
              <a:spcBef>
                <a:spcPts val="638"/>
              </a:spcBef>
              <a:spcAft>
                <a:spcPct val="0"/>
              </a:spcAft>
              <a:defRPr/>
            </a:pPr>
            <a:endParaRPr lang="de-DE" altLang="de-DE" sz="1600" dirty="0"/>
          </a:p>
          <a:p>
            <a:pPr marL="285750" indent="-285750" eaLnBrk="1">
              <a:lnSpc>
                <a:spcPct val="90000"/>
              </a:lnSpc>
              <a:spcBef>
                <a:spcPts val="638"/>
              </a:spcBef>
              <a:spcAft>
                <a:spcPct val="0"/>
              </a:spcAft>
              <a:buFont typeface="Arial" panose="020B0604020202020204" pitchFamily="34" charset="0"/>
              <a:buChar char="•"/>
              <a:defRPr/>
            </a:pPr>
            <a:r>
              <a:rPr lang="de-DE" altLang="de-DE" sz="2000" dirty="0"/>
              <a:t>Projekt </a:t>
            </a:r>
            <a:r>
              <a:rPr lang="de-DE" altLang="de-DE" sz="2000" dirty="0" err="1"/>
              <a:t>Wi.l.D</a:t>
            </a:r>
            <a:r>
              <a:rPr lang="de-DE" altLang="de-DE" sz="2000" dirty="0"/>
              <a:t> (Wir lernen Deutsch)</a:t>
            </a:r>
          </a:p>
          <a:p>
            <a:pPr eaLnBrk="1">
              <a:lnSpc>
                <a:spcPct val="90000"/>
              </a:lnSpc>
              <a:spcBef>
                <a:spcPts val="638"/>
              </a:spcBef>
              <a:spcAft>
                <a:spcPct val="0"/>
              </a:spcAft>
              <a:defRPr/>
            </a:pPr>
            <a:endParaRPr lang="de-DE" altLang="de-DE" sz="2000" dirty="0">
              <a:solidFill>
                <a:srgbClr val="0070C0"/>
              </a:solidFill>
            </a:endParaRPr>
          </a:p>
          <a:p>
            <a:pPr marL="285750" indent="-285750" eaLnBrk="1">
              <a:lnSpc>
                <a:spcPct val="90000"/>
              </a:lnSpc>
              <a:spcBef>
                <a:spcPts val="638"/>
              </a:spcBef>
              <a:spcAft>
                <a:spcPct val="0"/>
              </a:spcAft>
              <a:buFont typeface="Arial" panose="020B0604020202020204" pitchFamily="34" charset="0"/>
              <a:buChar char="•"/>
              <a:defRPr/>
            </a:pPr>
            <a:r>
              <a:rPr lang="de-DE" altLang="de-DE" sz="2000" dirty="0"/>
              <a:t>Sommercamp</a:t>
            </a:r>
          </a:p>
          <a:p>
            <a:pPr eaLnBrk="1">
              <a:lnSpc>
                <a:spcPct val="90000"/>
              </a:lnSpc>
              <a:spcBef>
                <a:spcPts val="638"/>
              </a:spcBef>
              <a:spcAft>
                <a:spcPct val="0"/>
              </a:spcAft>
              <a:defRPr/>
            </a:pPr>
            <a:endParaRPr lang="de-DE" altLang="de-DE" sz="2000" dirty="0"/>
          </a:p>
          <a:p>
            <a:pPr marL="285750" indent="-285750" eaLnBrk="1">
              <a:lnSpc>
                <a:spcPct val="90000"/>
              </a:lnSpc>
              <a:spcBef>
                <a:spcPts val="638"/>
              </a:spcBef>
              <a:spcAft>
                <a:spcPct val="0"/>
              </a:spcAft>
              <a:buFont typeface="Arial" panose="020B0604020202020204" pitchFamily="34" charset="0"/>
              <a:buChar char="•"/>
              <a:defRPr/>
            </a:pPr>
            <a:r>
              <a:rPr lang="de-DE" altLang="de-DE" sz="2000" dirty="0"/>
              <a:t>Schulen in Nürnberg</a:t>
            </a:r>
          </a:p>
          <a:p>
            <a:pPr eaLnBrk="1">
              <a:lnSpc>
                <a:spcPct val="90000"/>
              </a:lnSpc>
              <a:spcBef>
                <a:spcPts val="638"/>
              </a:spcBef>
              <a:spcAft>
                <a:spcPct val="0"/>
              </a:spcAft>
              <a:defRPr/>
            </a:pPr>
            <a:endParaRPr lang="de-DE" altLang="de-DE" sz="2000" dirty="0"/>
          </a:p>
          <a:p>
            <a:pPr marL="285750" indent="-285750" eaLnBrk="1">
              <a:lnSpc>
                <a:spcPct val="90000"/>
              </a:lnSpc>
              <a:spcBef>
                <a:spcPts val="638"/>
              </a:spcBef>
              <a:spcAft>
                <a:spcPct val="0"/>
              </a:spcAft>
              <a:buFont typeface="Arial" panose="020B0604020202020204" pitchFamily="34" charset="0"/>
              <a:buChar char="•"/>
              <a:defRPr/>
            </a:pPr>
            <a:r>
              <a:rPr lang="de-DE" altLang="de-DE" sz="2000" dirty="0"/>
              <a:t>Im Erweiterungsstudium ist auch ein Auslandspraktikum möglich.</a:t>
            </a:r>
          </a:p>
          <a:p>
            <a:pPr eaLnBrk="1">
              <a:lnSpc>
                <a:spcPct val="90000"/>
              </a:lnSpc>
              <a:spcBef>
                <a:spcPts val="638"/>
              </a:spcBef>
              <a:spcAft>
                <a:spcPct val="0"/>
              </a:spcAft>
              <a:defRPr/>
            </a:pPr>
            <a:endParaRPr lang="de-DE" altLang="de-DE" sz="1600" dirty="0"/>
          </a:p>
          <a:p>
            <a:pPr eaLnBrk="1">
              <a:lnSpc>
                <a:spcPct val="90000"/>
              </a:lnSpc>
              <a:spcBef>
                <a:spcPts val="638"/>
              </a:spcBef>
              <a:spcAft>
                <a:spcPct val="0"/>
              </a:spcAft>
              <a:defRPr/>
            </a:pPr>
            <a:endParaRPr lang="de-DE" altLang="de-DE" sz="1600" dirty="0"/>
          </a:p>
          <a:p>
            <a:pPr eaLnBrk="1">
              <a:lnSpc>
                <a:spcPct val="90000"/>
              </a:lnSpc>
              <a:spcBef>
                <a:spcPts val="638"/>
              </a:spcBef>
              <a:spcAft>
                <a:spcPct val="0"/>
              </a:spcAft>
              <a:defRPr/>
            </a:pPr>
            <a:endParaRPr lang="de-DE" altLang="de-DE" sz="16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5845">
                                            <p:txEl>
                                              <p:pRg st="1" end="1"/>
                                            </p:txEl>
                                          </p:spTgt>
                                        </p:tgtEl>
                                        <p:attrNameLst>
                                          <p:attrName>style.visibility</p:attrName>
                                        </p:attrNameLst>
                                      </p:cBhvr>
                                      <p:to>
                                        <p:strVal val="visible"/>
                                      </p:to>
                                    </p:set>
                                    <p:animEffect transition="in" filter="fade">
                                      <p:cBhvr>
                                        <p:cTn id="7" dur="500"/>
                                        <p:tgtEl>
                                          <p:spTgt spid="3584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845">
                                            <p:txEl>
                                              <p:pRg st="3" end="3"/>
                                            </p:txEl>
                                          </p:spTgt>
                                        </p:tgtEl>
                                        <p:attrNameLst>
                                          <p:attrName>style.visibility</p:attrName>
                                        </p:attrNameLst>
                                      </p:cBhvr>
                                      <p:to>
                                        <p:strVal val="visible"/>
                                      </p:to>
                                    </p:set>
                                    <p:animEffect transition="in" filter="fade">
                                      <p:cBhvr>
                                        <p:cTn id="10" dur="500"/>
                                        <p:tgtEl>
                                          <p:spTgt spid="3584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5845">
                                            <p:txEl>
                                              <p:pRg st="5" end="5"/>
                                            </p:txEl>
                                          </p:spTgt>
                                        </p:tgtEl>
                                        <p:attrNameLst>
                                          <p:attrName>style.visibility</p:attrName>
                                        </p:attrNameLst>
                                      </p:cBhvr>
                                      <p:to>
                                        <p:strVal val="visible"/>
                                      </p:to>
                                    </p:set>
                                    <p:animEffect transition="in" filter="fade">
                                      <p:cBhvr>
                                        <p:cTn id="13" dur="500"/>
                                        <p:tgtEl>
                                          <p:spTgt spid="35845">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5845">
                                            <p:txEl>
                                              <p:pRg st="7" end="7"/>
                                            </p:txEl>
                                          </p:spTgt>
                                        </p:tgtEl>
                                        <p:attrNameLst>
                                          <p:attrName>style.visibility</p:attrName>
                                        </p:attrNameLst>
                                      </p:cBhvr>
                                      <p:to>
                                        <p:strVal val="visible"/>
                                      </p:to>
                                    </p:set>
                                    <p:animEffect transition="in" filter="fade">
                                      <p:cBhvr>
                                        <p:cTn id="16" dur="500"/>
                                        <p:tgtEl>
                                          <p:spTgt spid="3584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title" idx="4294967295"/>
          </p:nvPr>
        </p:nvSpPr>
        <p:spPr>
          <a:xfrm>
            <a:off x="793750" y="325438"/>
            <a:ext cx="6202363" cy="571500"/>
          </a:xfrm>
        </p:spPr>
        <p:txBody>
          <a:bodyPr/>
          <a:lstStyle/>
          <a:p>
            <a:pPr eaLnBrk="1">
              <a:lnSpc>
                <a:spcPct val="100000"/>
              </a:lnSpc>
              <a:tabLst>
                <a:tab pos="723900" algn="l"/>
                <a:tab pos="1447800" algn="l"/>
                <a:tab pos="2171700" algn="l"/>
                <a:tab pos="2895600" algn="l"/>
                <a:tab pos="3619500" algn="l"/>
                <a:tab pos="4343400" algn="l"/>
                <a:tab pos="5067300" algn="l"/>
                <a:tab pos="5791200" algn="l"/>
              </a:tabLst>
            </a:pPr>
            <a:r>
              <a:rPr lang="de-DE" altLang="de-DE" b="1"/>
              <a:t>Auslandsaufenthalt mit Erasmus</a:t>
            </a:r>
          </a:p>
        </p:txBody>
      </p:sp>
      <p:sp>
        <p:nvSpPr>
          <p:cNvPr id="35845" name="Text Box 4"/>
          <p:cNvSpPr txBox="1">
            <a:spLocks noChangeArrowheads="1"/>
          </p:cNvSpPr>
          <p:nvPr/>
        </p:nvSpPr>
        <p:spPr bwMode="auto">
          <a:xfrm>
            <a:off x="862013" y="620713"/>
            <a:ext cx="7488237" cy="1295400"/>
          </a:xfrm>
          <a:prstGeom prst="rect">
            <a:avLst/>
          </a:prstGeom>
          <a:noFill/>
          <a:ln>
            <a:noFill/>
          </a:ln>
          <a:effec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3200">
                <a:solidFill>
                  <a:srgbClr val="000000"/>
                </a:solidFill>
                <a:latin typeface="Arial" panose="020B0604020202020204" pitchFamily="34" charset="0"/>
                <a:cs typeface="Arial Unicode MS"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cs typeface="Arial Unicode MS"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9pPr>
          </a:lstStyle>
          <a:p>
            <a:pPr eaLnBrk="1">
              <a:lnSpc>
                <a:spcPct val="90000"/>
              </a:lnSpc>
              <a:spcBef>
                <a:spcPts val="638"/>
              </a:spcBef>
              <a:spcAft>
                <a:spcPct val="0"/>
              </a:spcAft>
              <a:defRPr/>
            </a:pPr>
            <a:endParaRPr lang="de-DE" altLang="de-DE" sz="1600" dirty="0"/>
          </a:p>
          <a:p>
            <a:pPr marL="285750" indent="-285750" eaLnBrk="1">
              <a:lnSpc>
                <a:spcPct val="90000"/>
              </a:lnSpc>
              <a:spcBef>
                <a:spcPts val="638"/>
              </a:spcBef>
              <a:spcAft>
                <a:spcPct val="0"/>
              </a:spcAft>
              <a:buFont typeface="Arial" panose="020B0604020202020204" pitchFamily="34" charset="0"/>
              <a:buChar char="•"/>
              <a:defRPr/>
            </a:pPr>
            <a:r>
              <a:rPr lang="de-DE" altLang="de-DE" sz="1600" dirty="0"/>
              <a:t>Thessaloniki, Griechenland</a:t>
            </a:r>
          </a:p>
          <a:p>
            <a:pPr marL="285750" indent="-285750" eaLnBrk="1">
              <a:lnSpc>
                <a:spcPct val="90000"/>
              </a:lnSpc>
              <a:spcBef>
                <a:spcPts val="638"/>
              </a:spcBef>
              <a:spcAft>
                <a:spcPct val="0"/>
              </a:spcAft>
              <a:buFont typeface="Arial" panose="020B0604020202020204" pitchFamily="34" charset="0"/>
              <a:buChar char="•"/>
              <a:defRPr/>
            </a:pPr>
            <a:r>
              <a:rPr lang="de-DE" altLang="de-DE" sz="1600" dirty="0"/>
              <a:t>Posen, Polen</a:t>
            </a:r>
          </a:p>
          <a:p>
            <a:pPr marL="285750" indent="-285750" eaLnBrk="1">
              <a:lnSpc>
                <a:spcPct val="90000"/>
              </a:lnSpc>
              <a:spcBef>
                <a:spcPts val="638"/>
              </a:spcBef>
              <a:spcAft>
                <a:spcPct val="0"/>
              </a:spcAft>
              <a:buFont typeface="Arial" panose="020B0604020202020204" pitchFamily="34" charset="0"/>
              <a:buChar char="•"/>
              <a:defRPr/>
            </a:pPr>
            <a:r>
              <a:rPr lang="de-DE" altLang="de-DE" sz="1600" dirty="0" err="1"/>
              <a:t>Féz</a:t>
            </a:r>
            <a:r>
              <a:rPr lang="de-DE" altLang="de-DE" sz="1600" dirty="0"/>
              <a:t>, Marokko</a:t>
            </a:r>
          </a:p>
          <a:p>
            <a:pPr marL="285750" indent="-285750" eaLnBrk="1">
              <a:lnSpc>
                <a:spcPct val="90000"/>
              </a:lnSpc>
              <a:spcBef>
                <a:spcPts val="638"/>
              </a:spcBef>
              <a:spcAft>
                <a:spcPct val="0"/>
              </a:spcAft>
              <a:buFont typeface="Arial" panose="020B0604020202020204" pitchFamily="34" charset="0"/>
              <a:buChar char="•"/>
              <a:defRPr/>
            </a:pPr>
            <a:r>
              <a:rPr lang="de-DE" altLang="de-DE" sz="1600" dirty="0"/>
              <a:t>Catania, Italien</a:t>
            </a:r>
          </a:p>
          <a:p>
            <a:pPr marL="285750" indent="-285750" eaLnBrk="1">
              <a:lnSpc>
                <a:spcPct val="90000"/>
              </a:lnSpc>
              <a:spcBef>
                <a:spcPts val="638"/>
              </a:spcBef>
              <a:spcAft>
                <a:spcPct val="0"/>
              </a:spcAft>
              <a:buFont typeface="Arial" panose="020B0604020202020204" pitchFamily="34" charset="0"/>
              <a:buChar char="•"/>
              <a:defRPr/>
            </a:pPr>
            <a:endParaRPr lang="de-DE" altLang="de-DE" sz="1600" dirty="0"/>
          </a:p>
          <a:p>
            <a:pPr eaLnBrk="1">
              <a:lnSpc>
                <a:spcPct val="90000"/>
              </a:lnSpc>
              <a:spcBef>
                <a:spcPts val="638"/>
              </a:spcBef>
              <a:spcAft>
                <a:spcPct val="0"/>
              </a:spcAft>
              <a:defRPr/>
            </a:pPr>
            <a:endParaRPr lang="de-DE" altLang="de-DE" sz="1600" dirty="0"/>
          </a:p>
          <a:p>
            <a:pPr eaLnBrk="1">
              <a:lnSpc>
                <a:spcPct val="90000"/>
              </a:lnSpc>
              <a:spcBef>
                <a:spcPts val="638"/>
              </a:spcBef>
              <a:spcAft>
                <a:spcPct val="0"/>
              </a:spcAft>
              <a:defRPr/>
            </a:pPr>
            <a:endParaRPr lang="de-DE" altLang="de-DE" sz="1600" dirty="0"/>
          </a:p>
        </p:txBody>
      </p:sp>
      <p:pic>
        <p:nvPicPr>
          <p:cNvPr id="389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2133600"/>
            <a:ext cx="6261100" cy="4057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title" idx="4294967295"/>
          </p:nvPr>
        </p:nvSpPr>
        <p:spPr>
          <a:xfrm>
            <a:off x="3270250" y="207963"/>
            <a:ext cx="6202363" cy="1143000"/>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Lst>
            </a:pPr>
            <a:r>
              <a:rPr lang="de-DE" altLang="de-DE" b="1"/>
              <a:t>Wozu qualifiziert das DaZ-Studium?</a:t>
            </a:r>
          </a:p>
        </p:txBody>
      </p:sp>
      <p:sp>
        <p:nvSpPr>
          <p:cNvPr id="38915" name="Text Box 4"/>
          <p:cNvSpPr txBox="1">
            <a:spLocks noChangeArrowheads="1"/>
          </p:cNvSpPr>
          <p:nvPr/>
        </p:nvSpPr>
        <p:spPr bwMode="auto">
          <a:xfrm>
            <a:off x="3617913" y="981075"/>
            <a:ext cx="4626495" cy="4896197"/>
          </a:xfrm>
          <a:prstGeom prst="rect">
            <a:avLst/>
          </a:prstGeom>
          <a:noFill/>
          <a:ln>
            <a:noFill/>
          </a:ln>
          <a:effectLst/>
        </p:spPr>
        <p:txBody>
          <a:bodyPr lIns="90000" tIns="45000" rIns="90000" bIns="45000"/>
          <a:lstStyle>
            <a:lvl1pPr marL="342900" indent="-341313">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3200">
                <a:solidFill>
                  <a:srgbClr val="000000"/>
                </a:solidFill>
                <a:latin typeface="Arial" panose="020B0604020202020204" pitchFamily="34" charset="0"/>
                <a:cs typeface="Arial Unicode MS"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cs typeface="Arial Unicode MS"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9pPr>
          </a:lstStyle>
          <a:p>
            <a:pPr algn="just" eaLnBrk="1">
              <a:lnSpc>
                <a:spcPct val="100000"/>
              </a:lnSpc>
              <a:spcBef>
                <a:spcPts val="638"/>
              </a:spcBef>
              <a:spcAft>
                <a:spcPct val="0"/>
              </a:spcAft>
              <a:defRPr/>
            </a:pPr>
            <a:r>
              <a:rPr lang="de-DE" altLang="de-DE" sz="2000" dirty="0"/>
              <a:t>Mit DaZ erwerben Sie:</a:t>
            </a:r>
          </a:p>
          <a:p>
            <a:pPr algn="just" eaLnBrk="1">
              <a:lnSpc>
                <a:spcPct val="100000"/>
              </a:lnSpc>
              <a:spcBef>
                <a:spcPts val="638"/>
              </a:spcBef>
              <a:spcAft>
                <a:spcPct val="0"/>
              </a:spcAft>
              <a:defRPr/>
            </a:pPr>
            <a:endParaRPr lang="de-DE" altLang="de-DE" sz="2000" dirty="0"/>
          </a:p>
          <a:p>
            <a:pPr algn="just" eaLnBrk="1">
              <a:lnSpc>
                <a:spcPct val="100000"/>
              </a:lnSpc>
              <a:spcBef>
                <a:spcPts val="638"/>
              </a:spcBef>
              <a:spcAft>
                <a:spcPct val="0"/>
              </a:spcAft>
              <a:buSzPct val="45000"/>
              <a:buFont typeface="Wingdings" panose="05000000000000000000" pitchFamily="2" charset="2"/>
              <a:buChar char="§"/>
              <a:defRPr/>
            </a:pPr>
            <a:r>
              <a:rPr lang="de-DE" altLang="de-DE" sz="2000" dirty="0"/>
              <a:t>Eine bessere Qualifikation für den interkulturellen Unterricht in heterogenen Klassen</a:t>
            </a:r>
          </a:p>
          <a:p>
            <a:pPr algn="just" eaLnBrk="1">
              <a:lnSpc>
                <a:spcPct val="100000"/>
              </a:lnSpc>
              <a:spcBef>
                <a:spcPts val="638"/>
              </a:spcBef>
              <a:spcAft>
                <a:spcPct val="0"/>
              </a:spcAft>
              <a:buSzPct val="45000"/>
              <a:buFont typeface="Wingdings" panose="05000000000000000000" pitchFamily="2" charset="2"/>
              <a:buChar char="§"/>
              <a:defRPr/>
            </a:pPr>
            <a:endParaRPr lang="de-DE" altLang="de-DE" sz="2000" dirty="0"/>
          </a:p>
          <a:p>
            <a:pPr algn="just" eaLnBrk="1">
              <a:lnSpc>
                <a:spcPct val="100000"/>
              </a:lnSpc>
              <a:spcBef>
                <a:spcPts val="638"/>
              </a:spcBef>
              <a:spcAft>
                <a:spcPct val="0"/>
              </a:spcAft>
              <a:buSzPct val="45000"/>
              <a:buFont typeface="Wingdings" panose="05000000000000000000" pitchFamily="2" charset="2"/>
              <a:buChar char="§"/>
              <a:defRPr/>
            </a:pPr>
            <a:r>
              <a:rPr lang="de-DE" altLang="de-DE" sz="2000" dirty="0"/>
              <a:t>Mehr Sicherheit im Umgang mit Schülerinnen und Schülern nicht-deutscher Erstsprache</a:t>
            </a:r>
          </a:p>
          <a:p>
            <a:pPr marL="1587" indent="0" algn="just" eaLnBrk="1">
              <a:lnSpc>
                <a:spcPct val="100000"/>
              </a:lnSpc>
              <a:spcBef>
                <a:spcPts val="638"/>
              </a:spcBef>
              <a:spcAft>
                <a:spcPct val="0"/>
              </a:spcAft>
              <a:buSzPct val="45000"/>
              <a:defRPr/>
            </a:pPr>
            <a:endParaRPr lang="de-DE" altLang="de-DE" sz="2000" dirty="0"/>
          </a:p>
          <a:p>
            <a:pPr algn="just" eaLnBrk="1">
              <a:lnSpc>
                <a:spcPct val="100000"/>
              </a:lnSpc>
              <a:spcBef>
                <a:spcPts val="638"/>
              </a:spcBef>
              <a:spcAft>
                <a:spcPct val="0"/>
              </a:spcAft>
              <a:buSzPct val="45000"/>
              <a:buFont typeface="Wingdings" panose="05000000000000000000" pitchFamily="2" charset="2"/>
              <a:buChar char="§"/>
              <a:defRPr/>
            </a:pPr>
            <a:r>
              <a:rPr lang="de-DE" altLang="de-DE" sz="2000" dirty="0"/>
              <a:t>Zusätzliche Kenntnisse in einer neuen Fremdsprache und erweiterte landeskundliche Kenntnisse und Erfahrungen</a:t>
            </a:r>
          </a:p>
          <a:p>
            <a:pPr eaLnBrk="1">
              <a:lnSpc>
                <a:spcPct val="100000"/>
              </a:lnSpc>
              <a:spcBef>
                <a:spcPts val="638"/>
              </a:spcBef>
              <a:spcAft>
                <a:spcPct val="0"/>
              </a:spcAft>
              <a:buSzPct val="45000"/>
              <a:buFont typeface="Wingdings" panose="05000000000000000000" pitchFamily="2" charset="2"/>
              <a:buChar char="§"/>
              <a:defRPr/>
            </a:pPr>
            <a:endParaRPr lang="de-DE" altLang="de-DE" sz="1800" dirty="0"/>
          </a:p>
        </p:txBody>
      </p:sp>
      <p:pic>
        <p:nvPicPr>
          <p:cNvPr id="40964" name="Picture 1"/>
          <p:cNvPicPr>
            <a:picLocks noChangeAspect="1" noChangeArrowheads="1"/>
          </p:cNvPicPr>
          <p:nvPr/>
        </p:nvPicPr>
        <p:blipFill>
          <a:blip r:embed="rId3">
            <a:extLst>
              <a:ext uri="{28A0092B-C50C-407E-A947-70E740481C1C}">
                <a14:useLocalDpi xmlns:a14="http://schemas.microsoft.com/office/drawing/2010/main" val="0"/>
              </a:ext>
            </a:extLst>
          </a:blip>
          <a:srcRect l="22980" t="6769" r="6291"/>
          <a:stretch>
            <a:fillRect/>
          </a:stretch>
        </p:blipFill>
        <p:spPr bwMode="auto">
          <a:xfrm>
            <a:off x="0" y="0"/>
            <a:ext cx="3455988" cy="6858000"/>
          </a:xfrm>
          <a:prstGeom prst="rect">
            <a:avLst/>
          </a:prstGeom>
          <a:noFill/>
          <a:ln>
            <a:noFill/>
          </a:ln>
          <a:effectLst/>
          <a:extLst>
            <a:ext uri="{909E8E84-426E-40DD-AFC4-6F175D3DCCD1}">
              <a14:hiddenFill xmlns:a14="http://schemas.microsoft.com/office/drawing/2010/main">
                <a:blipFill dpi="0" rotWithShape="0">
                  <a:blip/>
                  <a:srcRect l="22980" t="6769" r="6291"/>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5" name="Rectangle 2"/>
          <p:cNvSpPr>
            <a:spLocks noChangeArrowheads="1"/>
          </p:cNvSpPr>
          <p:nvPr/>
        </p:nvSpPr>
        <p:spPr bwMode="auto">
          <a:xfrm>
            <a:off x="3348038" y="0"/>
            <a:ext cx="144462" cy="6858000"/>
          </a:xfrm>
          <a:prstGeom prst="rect">
            <a:avLst/>
          </a:prstGeom>
          <a:solidFill>
            <a:srgbClr val="CCFF66">
              <a:alpha val="89803"/>
            </a:srgbClr>
          </a:solidFill>
          <a:ln>
            <a:noFill/>
          </a:ln>
          <a:effectLst/>
          <a:extLs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8915">
                                            <p:txEl>
                                              <p:pRg st="2" end="2"/>
                                            </p:txEl>
                                          </p:spTgt>
                                        </p:tgtEl>
                                        <p:attrNameLst>
                                          <p:attrName>style.visibility</p:attrName>
                                        </p:attrNameLst>
                                      </p:cBhvr>
                                      <p:to>
                                        <p:strVal val="visible"/>
                                      </p:to>
                                    </p:set>
                                    <p:animEffect transition="in" filter="fade">
                                      <p:cBhvr>
                                        <p:cTn id="7" dur="500"/>
                                        <p:tgtEl>
                                          <p:spTgt spid="3891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8915">
                                            <p:txEl>
                                              <p:pRg st="4" end="4"/>
                                            </p:txEl>
                                          </p:spTgt>
                                        </p:tgtEl>
                                        <p:attrNameLst>
                                          <p:attrName>style.visibility</p:attrName>
                                        </p:attrNameLst>
                                      </p:cBhvr>
                                      <p:to>
                                        <p:strVal val="visible"/>
                                      </p:to>
                                    </p:set>
                                    <p:animEffect transition="in" filter="fade">
                                      <p:cBhvr>
                                        <p:cTn id="12" dur="500"/>
                                        <p:tgtEl>
                                          <p:spTgt spid="38915">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8915">
                                            <p:txEl>
                                              <p:pRg st="6" end="6"/>
                                            </p:txEl>
                                          </p:spTgt>
                                        </p:tgtEl>
                                        <p:attrNameLst>
                                          <p:attrName>style.visibility</p:attrName>
                                        </p:attrNameLst>
                                      </p:cBhvr>
                                      <p:to>
                                        <p:strVal val="visible"/>
                                      </p:to>
                                    </p:set>
                                    <p:animEffect transition="in" filter="fade">
                                      <p:cBhvr>
                                        <p:cTn id="17" dur="500"/>
                                        <p:tgtEl>
                                          <p:spTgt spid="389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title" idx="4294967295"/>
          </p:nvPr>
        </p:nvSpPr>
        <p:spPr>
          <a:xfrm>
            <a:off x="3270250" y="207963"/>
            <a:ext cx="6202363" cy="1143000"/>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Lst>
            </a:pPr>
            <a:r>
              <a:rPr lang="de-DE" altLang="de-DE" b="1"/>
              <a:t>Wozu qualifiziert das DaZ-Studium?</a:t>
            </a:r>
          </a:p>
        </p:txBody>
      </p:sp>
      <p:sp>
        <p:nvSpPr>
          <p:cNvPr id="43011" name="Text Box 4"/>
          <p:cNvSpPr txBox="1">
            <a:spLocks noChangeArrowheads="1"/>
          </p:cNvSpPr>
          <p:nvPr/>
        </p:nvSpPr>
        <p:spPr bwMode="auto">
          <a:xfrm>
            <a:off x="3617913" y="981075"/>
            <a:ext cx="4554487"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3200">
                <a:solidFill>
                  <a:srgbClr val="000000"/>
                </a:solidFill>
                <a:latin typeface="Arial" panose="020B0604020202020204" pitchFamily="34" charset="0"/>
                <a:cs typeface="Arial Unicode MS"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cs typeface="Arial Unicode MS"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9pPr>
          </a:lstStyle>
          <a:p>
            <a:pPr eaLnBrk="1">
              <a:lnSpc>
                <a:spcPct val="100000"/>
              </a:lnSpc>
              <a:spcBef>
                <a:spcPts val="638"/>
              </a:spcBef>
              <a:spcAft>
                <a:spcPct val="0"/>
              </a:spcAft>
            </a:pPr>
            <a:r>
              <a:rPr lang="de-DE" altLang="de-DE" sz="2000" dirty="0"/>
              <a:t>Mit DaZ erwerben Sie:</a:t>
            </a:r>
          </a:p>
          <a:p>
            <a:pPr eaLnBrk="1">
              <a:lnSpc>
                <a:spcPct val="100000"/>
              </a:lnSpc>
              <a:spcBef>
                <a:spcPts val="638"/>
              </a:spcBef>
              <a:spcAft>
                <a:spcPct val="0"/>
              </a:spcAft>
            </a:pPr>
            <a:endParaRPr lang="de-DE" altLang="de-DE" sz="2000" dirty="0"/>
          </a:p>
          <a:p>
            <a:pPr algn="just" eaLnBrk="1">
              <a:lnSpc>
                <a:spcPct val="100000"/>
              </a:lnSpc>
              <a:spcBef>
                <a:spcPts val="638"/>
              </a:spcBef>
              <a:spcAft>
                <a:spcPct val="0"/>
              </a:spcAft>
              <a:buSzPct val="45000"/>
              <a:buFont typeface="Wingdings" panose="05000000000000000000" pitchFamily="2" charset="2"/>
              <a:buChar char="§"/>
            </a:pPr>
            <a:r>
              <a:rPr lang="de-DE" altLang="de-DE" sz="2000" dirty="0"/>
              <a:t>Bessere Einstellungschancen, auch in anderen Bundesländern</a:t>
            </a:r>
          </a:p>
          <a:p>
            <a:pPr algn="just" eaLnBrk="1">
              <a:lnSpc>
                <a:spcPct val="100000"/>
              </a:lnSpc>
              <a:spcBef>
                <a:spcPts val="638"/>
              </a:spcBef>
              <a:spcAft>
                <a:spcPct val="0"/>
              </a:spcAft>
              <a:buSzPct val="45000"/>
              <a:buFont typeface="Wingdings" panose="05000000000000000000" pitchFamily="2" charset="2"/>
              <a:buChar char="§"/>
            </a:pPr>
            <a:endParaRPr lang="de-DE" altLang="de-DE" sz="2000" dirty="0"/>
          </a:p>
          <a:p>
            <a:pPr algn="just" eaLnBrk="1">
              <a:lnSpc>
                <a:spcPct val="100000"/>
              </a:lnSpc>
              <a:spcBef>
                <a:spcPts val="638"/>
              </a:spcBef>
              <a:spcAft>
                <a:spcPct val="0"/>
              </a:spcAft>
              <a:buSzPct val="45000"/>
              <a:buFont typeface="Wingdings" panose="05000000000000000000" pitchFamily="2" charset="2"/>
              <a:buChar char="§"/>
            </a:pPr>
            <a:r>
              <a:rPr lang="de-DE" altLang="de-DE" sz="2000" dirty="0"/>
              <a:t>Bessere Chancen für den Einsatz an Auslandsschulen, Goethe-Instituten und als Sprach-Assistent oder -Assistentin</a:t>
            </a:r>
          </a:p>
          <a:p>
            <a:pPr algn="just" eaLnBrk="1">
              <a:lnSpc>
                <a:spcPct val="100000"/>
              </a:lnSpc>
              <a:spcBef>
                <a:spcPts val="638"/>
              </a:spcBef>
              <a:spcAft>
                <a:spcPct val="0"/>
              </a:spcAft>
              <a:buSzPct val="45000"/>
              <a:buFont typeface="Wingdings" panose="05000000000000000000" pitchFamily="2" charset="2"/>
              <a:buChar char="§"/>
            </a:pPr>
            <a:endParaRPr lang="de-DE" altLang="de-DE" sz="2000" dirty="0"/>
          </a:p>
          <a:p>
            <a:pPr algn="just" eaLnBrk="1">
              <a:lnSpc>
                <a:spcPct val="100000"/>
              </a:lnSpc>
              <a:spcBef>
                <a:spcPts val="638"/>
              </a:spcBef>
              <a:spcAft>
                <a:spcPct val="0"/>
              </a:spcAft>
              <a:buSzPct val="45000"/>
              <a:buFont typeface="Wingdings" panose="05000000000000000000" pitchFamily="2" charset="2"/>
              <a:buChar char="§"/>
            </a:pPr>
            <a:r>
              <a:rPr lang="de-DE" altLang="de-DE" sz="2000" dirty="0"/>
              <a:t>Einen Notenbonus nach erfolgreichem Abschluss der zweiten Staatsprüfung</a:t>
            </a:r>
          </a:p>
        </p:txBody>
      </p:sp>
      <p:pic>
        <p:nvPicPr>
          <p:cNvPr id="43012" name="Picture 1"/>
          <p:cNvPicPr>
            <a:picLocks noChangeAspect="1" noChangeArrowheads="1"/>
          </p:cNvPicPr>
          <p:nvPr/>
        </p:nvPicPr>
        <p:blipFill>
          <a:blip r:embed="rId3">
            <a:extLst>
              <a:ext uri="{28A0092B-C50C-407E-A947-70E740481C1C}">
                <a14:useLocalDpi xmlns:a14="http://schemas.microsoft.com/office/drawing/2010/main" val="0"/>
              </a:ext>
            </a:extLst>
          </a:blip>
          <a:srcRect l="22980" t="6769" r="6291"/>
          <a:stretch>
            <a:fillRect/>
          </a:stretch>
        </p:blipFill>
        <p:spPr bwMode="auto">
          <a:xfrm>
            <a:off x="0" y="0"/>
            <a:ext cx="3455988" cy="6858000"/>
          </a:xfrm>
          <a:prstGeom prst="rect">
            <a:avLst/>
          </a:prstGeom>
          <a:noFill/>
          <a:ln>
            <a:noFill/>
          </a:ln>
          <a:effectLst/>
          <a:extLst>
            <a:ext uri="{909E8E84-426E-40DD-AFC4-6F175D3DCCD1}">
              <a14:hiddenFill xmlns:a14="http://schemas.microsoft.com/office/drawing/2010/main">
                <a:blipFill dpi="0" rotWithShape="0">
                  <a:blip/>
                  <a:srcRect l="22980" t="6769" r="6291"/>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3" name="Rectangle 2"/>
          <p:cNvSpPr>
            <a:spLocks noChangeArrowheads="1"/>
          </p:cNvSpPr>
          <p:nvPr/>
        </p:nvSpPr>
        <p:spPr bwMode="auto">
          <a:xfrm>
            <a:off x="3348038" y="0"/>
            <a:ext cx="144462" cy="6858000"/>
          </a:xfrm>
          <a:prstGeom prst="rect">
            <a:avLst/>
          </a:prstGeom>
          <a:solidFill>
            <a:srgbClr val="CCFF66">
              <a:alpha val="89803"/>
            </a:srgbClr>
          </a:solidFill>
          <a:ln>
            <a:noFill/>
          </a:ln>
          <a:effectLst/>
          <a:extLs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3011">
                                            <p:txEl>
                                              <p:pRg st="4" end="4"/>
                                            </p:txEl>
                                          </p:spTgt>
                                        </p:tgtEl>
                                        <p:attrNameLst>
                                          <p:attrName>style.visibility</p:attrName>
                                        </p:attrNameLst>
                                      </p:cBhvr>
                                      <p:to>
                                        <p:strVal val="visible"/>
                                      </p:to>
                                    </p:set>
                                    <p:animEffect transition="in" filter="fade">
                                      <p:cBhvr>
                                        <p:cTn id="7" dur="500"/>
                                        <p:tgtEl>
                                          <p:spTgt spid="43011">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3011">
                                            <p:txEl>
                                              <p:pRg st="6" end="6"/>
                                            </p:txEl>
                                          </p:spTgt>
                                        </p:tgtEl>
                                        <p:attrNameLst>
                                          <p:attrName>style.visibility</p:attrName>
                                        </p:attrNameLst>
                                      </p:cBhvr>
                                      <p:to>
                                        <p:strVal val="visible"/>
                                      </p:to>
                                    </p:set>
                                    <p:animEffect transition="in" filter="fade">
                                      <p:cBhvr>
                                        <p:cTn id="12" dur="500"/>
                                        <p:tgtEl>
                                          <p:spTgt spid="430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p:cNvPicPr>
            <a:picLocks noChangeAspect="1" noChangeArrowheads="1"/>
          </p:cNvPicPr>
          <p:nvPr/>
        </p:nvPicPr>
        <p:blipFill>
          <a:blip r:embed="rId3">
            <a:extLst>
              <a:ext uri="{28A0092B-C50C-407E-A947-70E740481C1C}">
                <a14:useLocalDpi xmlns:a14="http://schemas.microsoft.com/office/drawing/2010/main" val="0"/>
              </a:ext>
            </a:extLst>
          </a:blip>
          <a:srcRect t="6938" r="24348"/>
          <a:stretch>
            <a:fillRect/>
          </a:stretch>
        </p:blipFill>
        <p:spPr bwMode="auto">
          <a:xfrm>
            <a:off x="-36513" y="0"/>
            <a:ext cx="3455988" cy="6858000"/>
          </a:xfrm>
          <a:prstGeom prst="rect">
            <a:avLst/>
          </a:prstGeom>
          <a:noFill/>
          <a:ln>
            <a:noFill/>
          </a:ln>
          <a:effectLst/>
          <a:extLst>
            <a:ext uri="{909E8E84-426E-40DD-AFC4-6F175D3DCCD1}">
              <a14:hiddenFill xmlns:a14="http://schemas.microsoft.com/office/drawing/2010/main">
                <a:blipFill dpi="0" rotWithShape="0">
                  <a:blip/>
                  <a:srcRect t="6938" r="24348"/>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59" name="Rectangle 2"/>
          <p:cNvSpPr>
            <a:spLocks noGrp="1" noChangeArrowheads="1"/>
          </p:cNvSpPr>
          <p:nvPr>
            <p:ph type="title" idx="4294967295"/>
          </p:nvPr>
        </p:nvSpPr>
        <p:spPr>
          <a:xfrm>
            <a:off x="2905125" y="274638"/>
            <a:ext cx="6851650" cy="1143000"/>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 pos="6515100" algn="l"/>
              </a:tabLst>
            </a:pPr>
            <a:r>
              <a:rPr lang="de-DE" altLang="de-DE" b="1"/>
              <a:t>Wie und wo kann man </a:t>
            </a:r>
            <a:br>
              <a:rPr lang="de-DE" altLang="de-DE" b="1"/>
            </a:br>
            <a:r>
              <a:rPr lang="de-DE" altLang="de-DE" b="1"/>
              <a:t>sich weiter informieren?</a:t>
            </a:r>
          </a:p>
        </p:txBody>
      </p:sp>
      <p:sp>
        <p:nvSpPr>
          <p:cNvPr id="43012" name="Text Box 3"/>
          <p:cNvSpPr txBox="1">
            <a:spLocks noChangeArrowheads="1"/>
          </p:cNvSpPr>
          <p:nvPr/>
        </p:nvSpPr>
        <p:spPr bwMode="auto">
          <a:xfrm>
            <a:off x="3644900" y="1417638"/>
            <a:ext cx="5580063" cy="4781550"/>
          </a:xfrm>
          <a:prstGeom prst="rect">
            <a:avLst/>
          </a:prstGeom>
          <a:noFill/>
          <a:ln>
            <a:noFill/>
          </a:ln>
          <a:effectLst/>
        </p:spPr>
        <p:txBody>
          <a:bodyPr lIns="90000" tIns="45000" rIns="90000" bIns="45000"/>
          <a:lstStyle>
            <a:lvl1pPr marL="342900" indent="-341313">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3200">
                <a:solidFill>
                  <a:srgbClr val="000000"/>
                </a:solidFill>
                <a:latin typeface="Arial" panose="020B0604020202020204" pitchFamily="34" charset="0"/>
                <a:cs typeface="Arial Unicode MS"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cs typeface="Arial Unicode MS"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9pPr>
          </a:lstStyle>
          <a:p>
            <a:pPr marL="344487" indent="-342900" eaLnBrk="1">
              <a:lnSpc>
                <a:spcPct val="80000"/>
              </a:lnSpc>
              <a:spcBef>
                <a:spcPts val="638"/>
              </a:spcBef>
              <a:spcAft>
                <a:spcPct val="0"/>
              </a:spcAft>
              <a:buSzPct val="45000"/>
              <a:buFont typeface="Wingdings" panose="05000000000000000000" pitchFamily="2" charset="2"/>
              <a:buChar char="§"/>
              <a:defRPr/>
            </a:pPr>
            <a:r>
              <a:rPr lang="de-DE" altLang="de-DE" sz="2000" dirty="0"/>
              <a:t>Im Netz: https://www.didaz.phil.fau.de/</a:t>
            </a:r>
          </a:p>
          <a:p>
            <a:pPr marL="1587" indent="0" eaLnBrk="1">
              <a:lnSpc>
                <a:spcPct val="80000"/>
              </a:lnSpc>
              <a:spcBef>
                <a:spcPts val="638"/>
              </a:spcBef>
              <a:spcAft>
                <a:spcPct val="0"/>
              </a:spcAft>
              <a:buSzPct val="45000"/>
              <a:defRPr/>
            </a:pPr>
            <a:endParaRPr lang="de-DE" altLang="de-DE" sz="2000" dirty="0"/>
          </a:p>
          <a:p>
            <a:pPr eaLnBrk="1">
              <a:lnSpc>
                <a:spcPct val="80000"/>
              </a:lnSpc>
              <a:spcBef>
                <a:spcPts val="638"/>
              </a:spcBef>
              <a:spcAft>
                <a:spcPct val="0"/>
              </a:spcAft>
              <a:buSzPct val="45000"/>
              <a:buFont typeface="Wingdings" panose="05000000000000000000" pitchFamily="2" charset="2"/>
              <a:buChar char="§"/>
              <a:defRPr/>
            </a:pPr>
            <a:r>
              <a:rPr lang="de-DE" altLang="de-DE" sz="2000" dirty="0"/>
              <a:t>Lehrstuhlleitung: Prof. Dr. Magdalena Michalak</a:t>
            </a:r>
          </a:p>
          <a:p>
            <a:pPr eaLnBrk="1">
              <a:lnSpc>
                <a:spcPct val="80000"/>
              </a:lnSpc>
              <a:spcBef>
                <a:spcPts val="638"/>
              </a:spcBef>
              <a:spcAft>
                <a:spcPct val="0"/>
              </a:spcAft>
              <a:buSzPct val="45000"/>
              <a:buFont typeface="Wingdings" panose="05000000000000000000" pitchFamily="2" charset="2"/>
              <a:buChar char="§"/>
              <a:defRPr/>
            </a:pPr>
            <a:endParaRPr lang="de-DE" altLang="de-DE" sz="2000" dirty="0"/>
          </a:p>
          <a:p>
            <a:pPr eaLnBrk="1">
              <a:lnSpc>
                <a:spcPct val="80000"/>
              </a:lnSpc>
              <a:spcBef>
                <a:spcPts val="638"/>
              </a:spcBef>
              <a:spcAft>
                <a:spcPct val="0"/>
              </a:spcAft>
              <a:buSzPct val="45000"/>
              <a:buFont typeface="Wingdings" panose="05000000000000000000" pitchFamily="2" charset="2"/>
              <a:buChar char="§"/>
              <a:defRPr/>
            </a:pPr>
            <a:r>
              <a:rPr lang="de-DE" altLang="de-DE" sz="2000" dirty="0" err="1"/>
              <a:t>DiDaZ</a:t>
            </a:r>
            <a:r>
              <a:rPr lang="de-DE" altLang="de-DE" sz="2000" dirty="0"/>
              <a:t>-Sekretariat: Lissy </a:t>
            </a:r>
            <a:r>
              <a:rPr lang="de-DE" altLang="de-DE" sz="2000" dirty="0" err="1"/>
              <a:t>Moßner</a:t>
            </a:r>
            <a:endParaRPr lang="de-DE" altLang="de-DE" sz="2000" dirty="0"/>
          </a:p>
          <a:p>
            <a:pPr eaLnBrk="1">
              <a:lnSpc>
                <a:spcPct val="80000"/>
              </a:lnSpc>
              <a:spcBef>
                <a:spcPts val="638"/>
              </a:spcBef>
              <a:spcAft>
                <a:spcPct val="0"/>
              </a:spcAft>
              <a:buClrTx/>
              <a:buSzTx/>
              <a:buFontTx/>
              <a:buNone/>
              <a:defRPr/>
            </a:pPr>
            <a:endParaRPr lang="de-DE" altLang="de-DE" sz="2000" dirty="0"/>
          </a:p>
          <a:p>
            <a:pPr eaLnBrk="1">
              <a:lnSpc>
                <a:spcPct val="80000"/>
              </a:lnSpc>
              <a:spcBef>
                <a:spcPts val="638"/>
              </a:spcBef>
              <a:spcAft>
                <a:spcPct val="0"/>
              </a:spcAft>
              <a:buSzPct val="45000"/>
              <a:buFont typeface="Wingdings" panose="05000000000000000000" pitchFamily="2" charset="2"/>
              <a:buChar char="§"/>
              <a:defRPr/>
            </a:pPr>
            <a:r>
              <a:rPr lang="de-DE" altLang="de-DE" sz="2000" dirty="0"/>
              <a:t>Studienberatung: Kirstin Ulrich	</a:t>
            </a:r>
          </a:p>
          <a:p>
            <a:pPr eaLnBrk="1">
              <a:lnSpc>
                <a:spcPct val="80000"/>
              </a:lnSpc>
              <a:spcBef>
                <a:spcPts val="638"/>
              </a:spcBef>
              <a:spcAft>
                <a:spcPct val="0"/>
              </a:spcAft>
              <a:buSzPct val="45000"/>
              <a:buFont typeface="Wingdings" panose="05000000000000000000" pitchFamily="2" charset="2"/>
              <a:buChar char="§"/>
              <a:defRPr/>
            </a:pPr>
            <a:endParaRPr lang="de-DE" altLang="de-DE" sz="2000" dirty="0"/>
          </a:p>
          <a:p>
            <a:pPr eaLnBrk="1">
              <a:lnSpc>
                <a:spcPct val="80000"/>
              </a:lnSpc>
              <a:spcBef>
                <a:spcPts val="638"/>
              </a:spcBef>
              <a:spcAft>
                <a:spcPct val="0"/>
              </a:spcAft>
              <a:buSzPct val="45000"/>
              <a:buFont typeface="Wingdings" panose="05000000000000000000" pitchFamily="2" charset="2"/>
              <a:buChar char="§"/>
              <a:defRPr/>
            </a:pPr>
            <a:r>
              <a:rPr lang="de-DE" altLang="de-DE" sz="2000" dirty="0"/>
              <a:t>Praktikum: Katharina Kolrep</a:t>
            </a:r>
          </a:p>
          <a:p>
            <a:pPr eaLnBrk="1">
              <a:lnSpc>
                <a:spcPct val="80000"/>
              </a:lnSpc>
              <a:spcBef>
                <a:spcPts val="638"/>
              </a:spcBef>
              <a:spcAft>
                <a:spcPct val="0"/>
              </a:spcAft>
              <a:buSzPct val="45000"/>
              <a:buFont typeface="Wingdings" panose="05000000000000000000" pitchFamily="2" charset="2"/>
              <a:buChar char="§"/>
              <a:defRPr/>
            </a:pPr>
            <a:endParaRPr lang="de-DE" altLang="de-DE" sz="2000" dirty="0"/>
          </a:p>
          <a:p>
            <a:pPr eaLnBrk="1">
              <a:lnSpc>
                <a:spcPct val="80000"/>
              </a:lnSpc>
              <a:spcBef>
                <a:spcPts val="638"/>
              </a:spcBef>
              <a:spcAft>
                <a:spcPct val="0"/>
              </a:spcAft>
              <a:buSzPct val="45000"/>
              <a:buFont typeface="Wingdings" panose="05000000000000000000" pitchFamily="2" charset="2"/>
              <a:buChar char="§"/>
              <a:defRPr/>
            </a:pPr>
            <a:r>
              <a:rPr lang="de-DE" altLang="de-DE" sz="2000" dirty="0"/>
              <a:t>Erasmus: Kathrin Engelhardt</a:t>
            </a:r>
          </a:p>
          <a:p>
            <a:pPr marL="1587" indent="0" eaLnBrk="1">
              <a:lnSpc>
                <a:spcPct val="80000"/>
              </a:lnSpc>
              <a:spcBef>
                <a:spcPts val="638"/>
              </a:spcBef>
              <a:spcAft>
                <a:spcPct val="0"/>
              </a:spcAft>
              <a:buSzPct val="45000"/>
              <a:defRPr/>
            </a:pPr>
            <a:endParaRPr lang="de-DE" altLang="de-DE" sz="2000" dirty="0"/>
          </a:p>
          <a:p>
            <a:pPr marL="1587" indent="0" eaLnBrk="1">
              <a:lnSpc>
                <a:spcPct val="80000"/>
              </a:lnSpc>
              <a:spcBef>
                <a:spcPts val="638"/>
              </a:spcBef>
              <a:spcAft>
                <a:spcPct val="0"/>
              </a:spcAft>
              <a:buSzPct val="45000"/>
              <a:defRPr/>
            </a:pPr>
            <a:endParaRPr lang="de-DE" altLang="de-DE" sz="2000" dirty="0"/>
          </a:p>
        </p:txBody>
      </p:sp>
      <p:sp>
        <p:nvSpPr>
          <p:cNvPr id="45061" name="Rectangle 4"/>
          <p:cNvSpPr>
            <a:spLocks noChangeArrowheads="1"/>
          </p:cNvSpPr>
          <p:nvPr/>
        </p:nvSpPr>
        <p:spPr bwMode="auto">
          <a:xfrm>
            <a:off x="3348038" y="0"/>
            <a:ext cx="144462" cy="6858000"/>
          </a:xfrm>
          <a:prstGeom prst="rect">
            <a:avLst/>
          </a:prstGeom>
          <a:solidFill>
            <a:srgbClr val="FF6600">
              <a:alpha val="89803"/>
            </a:srgbClr>
          </a:solidFill>
          <a:ln>
            <a:noFill/>
          </a:ln>
          <a:effectLst/>
          <a:extLs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p:cNvPicPr>
            <a:picLocks noChangeAspect="1" noChangeArrowheads="1"/>
          </p:cNvPicPr>
          <p:nvPr/>
        </p:nvPicPr>
        <p:blipFill>
          <a:blip r:embed="rId3">
            <a:extLst>
              <a:ext uri="{28A0092B-C50C-407E-A947-70E740481C1C}">
                <a14:useLocalDpi xmlns:a14="http://schemas.microsoft.com/office/drawing/2010/main" val="0"/>
              </a:ext>
            </a:extLst>
          </a:blip>
          <a:srcRect t="6938" r="24348"/>
          <a:stretch>
            <a:fillRect/>
          </a:stretch>
        </p:blipFill>
        <p:spPr bwMode="auto">
          <a:xfrm>
            <a:off x="-36513" y="0"/>
            <a:ext cx="3455988" cy="6858000"/>
          </a:xfrm>
          <a:prstGeom prst="rect">
            <a:avLst/>
          </a:prstGeom>
          <a:noFill/>
          <a:ln>
            <a:noFill/>
          </a:ln>
          <a:effectLst/>
          <a:extLst>
            <a:ext uri="{909E8E84-426E-40DD-AFC4-6F175D3DCCD1}">
              <a14:hiddenFill xmlns:a14="http://schemas.microsoft.com/office/drawing/2010/main">
                <a:blipFill dpi="0" rotWithShape="0">
                  <a:blip/>
                  <a:srcRect t="6938" r="24348"/>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7" name="Rectangle 2"/>
          <p:cNvSpPr>
            <a:spLocks noChangeArrowheads="1"/>
          </p:cNvSpPr>
          <p:nvPr/>
        </p:nvSpPr>
        <p:spPr bwMode="auto">
          <a:xfrm>
            <a:off x="3348038" y="0"/>
            <a:ext cx="144462" cy="6858000"/>
          </a:xfrm>
          <a:prstGeom prst="rect">
            <a:avLst/>
          </a:prstGeom>
          <a:solidFill>
            <a:srgbClr val="FF6600">
              <a:alpha val="89803"/>
            </a:srgbClr>
          </a:solidFill>
          <a:ln>
            <a:noFill/>
          </a:ln>
          <a:effectLst/>
          <a:extLs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47108" name="Text Box 3"/>
          <p:cNvSpPr txBox="1">
            <a:spLocks noChangeArrowheads="1"/>
          </p:cNvSpPr>
          <p:nvPr/>
        </p:nvSpPr>
        <p:spPr bwMode="auto">
          <a:xfrm>
            <a:off x="3851275" y="3140075"/>
            <a:ext cx="4762500"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3200">
                <a:solidFill>
                  <a:srgbClr val="000000"/>
                </a:solidFill>
                <a:latin typeface="Arial" panose="020B0604020202020204" pitchFamily="34" charset="0"/>
                <a:cs typeface="Arial Unicode MS"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400">
                <a:solidFill>
                  <a:srgbClr val="000000"/>
                </a:solidFill>
                <a:latin typeface="Arial" panose="020B0604020202020204" pitchFamily="34" charset="0"/>
                <a:cs typeface="Arial Unicode MS"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Arial Unicode MS"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Arial Unicode MS"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Arial Unicode MS" charset="0"/>
              </a:defRPr>
            </a:lvl9pPr>
          </a:lstStyle>
          <a:p>
            <a:pPr algn="ctr" eaLnBrk="1">
              <a:lnSpc>
                <a:spcPct val="80000"/>
              </a:lnSpc>
              <a:spcBef>
                <a:spcPts val="638"/>
              </a:spcBef>
              <a:spcAft>
                <a:spcPct val="0"/>
              </a:spcAft>
            </a:pPr>
            <a:r>
              <a:rPr lang="de-DE" altLang="de-DE" sz="3600"/>
              <a:t>Fragen?</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p:cNvPicPr>
            <a:picLocks noChangeAspect="1" noChangeArrowheads="1"/>
          </p:cNvPicPr>
          <p:nvPr/>
        </p:nvPicPr>
        <p:blipFill>
          <a:blip r:embed="rId3">
            <a:extLst>
              <a:ext uri="{28A0092B-C50C-407E-A947-70E740481C1C}">
                <a14:useLocalDpi xmlns:a14="http://schemas.microsoft.com/office/drawing/2010/main" val="0"/>
              </a:ext>
            </a:extLst>
          </a:blip>
          <a:srcRect t="6938" r="24348"/>
          <a:stretch>
            <a:fillRect/>
          </a:stretch>
        </p:blipFill>
        <p:spPr bwMode="auto">
          <a:xfrm>
            <a:off x="-36513" y="0"/>
            <a:ext cx="3455988" cy="6858000"/>
          </a:xfrm>
          <a:prstGeom prst="rect">
            <a:avLst/>
          </a:prstGeom>
          <a:noFill/>
          <a:ln>
            <a:noFill/>
          </a:ln>
          <a:effectLst/>
          <a:extLst>
            <a:ext uri="{909E8E84-426E-40DD-AFC4-6F175D3DCCD1}">
              <a14:hiddenFill xmlns:a14="http://schemas.microsoft.com/office/drawing/2010/main">
                <a:blipFill dpi="0" rotWithShape="0">
                  <a:blip/>
                  <a:srcRect t="6938" r="24348"/>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5" name="Rectangle 2"/>
          <p:cNvSpPr>
            <a:spLocks noChangeArrowheads="1"/>
          </p:cNvSpPr>
          <p:nvPr/>
        </p:nvSpPr>
        <p:spPr bwMode="auto">
          <a:xfrm>
            <a:off x="3348038" y="0"/>
            <a:ext cx="144462" cy="6858000"/>
          </a:xfrm>
          <a:prstGeom prst="rect">
            <a:avLst/>
          </a:prstGeom>
          <a:solidFill>
            <a:srgbClr val="FF6600">
              <a:alpha val="89803"/>
            </a:srgbClr>
          </a:solidFill>
          <a:ln>
            <a:noFill/>
          </a:ln>
          <a:effectLst/>
          <a:extLs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49156" name="Text Box 3"/>
          <p:cNvSpPr txBox="1">
            <a:spLocks noChangeArrowheads="1"/>
          </p:cNvSpPr>
          <p:nvPr/>
        </p:nvSpPr>
        <p:spPr bwMode="auto">
          <a:xfrm>
            <a:off x="3851275" y="2727325"/>
            <a:ext cx="4762500" cy="140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3200">
                <a:solidFill>
                  <a:srgbClr val="000000"/>
                </a:solidFill>
                <a:latin typeface="Arial" panose="020B0604020202020204" pitchFamily="34" charset="0"/>
                <a:cs typeface="Arial Unicode MS"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400">
                <a:solidFill>
                  <a:srgbClr val="000000"/>
                </a:solidFill>
                <a:latin typeface="Arial" panose="020B0604020202020204" pitchFamily="34" charset="0"/>
                <a:cs typeface="Arial Unicode MS"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Arial Unicode MS"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Arial Unicode MS"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Arial Unicode MS" charset="0"/>
              </a:defRPr>
            </a:lvl9pPr>
          </a:lstStyle>
          <a:p>
            <a:pPr algn="just" eaLnBrk="1">
              <a:lnSpc>
                <a:spcPct val="80000"/>
              </a:lnSpc>
              <a:spcBef>
                <a:spcPts val="638"/>
              </a:spcBef>
              <a:spcAft>
                <a:spcPct val="0"/>
              </a:spcAft>
            </a:pPr>
            <a:r>
              <a:rPr lang="de-DE" altLang="de-DE" sz="3600" dirty="0"/>
              <a:t>Vielen Dank für Ihre Aufmerksamkeit und Ihr Interesse an </a:t>
            </a:r>
            <a:r>
              <a:rPr lang="de-DE" altLang="de-DE" sz="3600" dirty="0" err="1"/>
              <a:t>DaZ</a:t>
            </a:r>
            <a:r>
              <a:rPr lang="de-DE" altLang="de-DE" sz="3600" dirty="0"/>
              <a:t>!</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3">
            <a:extLst>
              <a:ext uri="{28A0092B-C50C-407E-A947-70E740481C1C}">
                <a14:useLocalDpi xmlns:a14="http://schemas.microsoft.com/office/drawing/2010/main" val="0"/>
              </a:ext>
            </a:extLst>
          </a:blip>
          <a:srcRect l="22980" t="6769" r="6291"/>
          <a:stretch>
            <a:fillRect/>
          </a:stretch>
        </p:blipFill>
        <p:spPr bwMode="auto">
          <a:xfrm>
            <a:off x="-36513" y="0"/>
            <a:ext cx="3457576" cy="6858000"/>
          </a:xfrm>
          <a:prstGeom prst="rect">
            <a:avLst/>
          </a:prstGeom>
          <a:noFill/>
          <a:ln>
            <a:noFill/>
          </a:ln>
          <a:effectLst/>
          <a:extLst>
            <a:ext uri="{909E8E84-426E-40DD-AFC4-6F175D3DCCD1}">
              <a14:hiddenFill xmlns:a14="http://schemas.microsoft.com/office/drawing/2010/main">
                <a:blipFill dpi="0" rotWithShape="0">
                  <a:blip/>
                  <a:srcRect l="22980" t="6769" r="6291"/>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Rectangle 2"/>
          <p:cNvSpPr>
            <a:spLocks noChangeArrowheads="1"/>
          </p:cNvSpPr>
          <p:nvPr/>
        </p:nvSpPr>
        <p:spPr bwMode="auto">
          <a:xfrm>
            <a:off x="3348038" y="0"/>
            <a:ext cx="144462" cy="6858000"/>
          </a:xfrm>
          <a:prstGeom prst="rect">
            <a:avLst/>
          </a:prstGeom>
          <a:solidFill>
            <a:srgbClr val="CCFF66">
              <a:alpha val="89803"/>
            </a:srgbClr>
          </a:solidFill>
          <a:ln>
            <a:noFill/>
          </a:ln>
          <a:effectLst/>
          <a:extLs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9220" name="Rectangle 3"/>
          <p:cNvSpPr>
            <a:spLocks noGrp="1" noChangeArrowheads="1"/>
          </p:cNvSpPr>
          <p:nvPr>
            <p:ph type="title" idx="4294967295"/>
          </p:nvPr>
        </p:nvSpPr>
        <p:spPr>
          <a:xfrm>
            <a:off x="3749675" y="503238"/>
            <a:ext cx="4967288" cy="1143000"/>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Lst>
            </a:pPr>
            <a:r>
              <a:rPr lang="de-DE" altLang="de-DE" b="1"/>
              <a:t>Was ist DaZ? </a:t>
            </a:r>
            <a:br>
              <a:rPr lang="de-DE" altLang="de-DE" sz="2000" b="1"/>
            </a:br>
            <a:br>
              <a:rPr lang="de-DE" altLang="de-DE" sz="2000"/>
            </a:br>
            <a:endParaRPr lang="de-DE" altLang="de-DE" sz="2000"/>
          </a:p>
        </p:txBody>
      </p:sp>
      <p:sp>
        <p:nvSpPr>
          <p:cNvPr id="9221" name="Text Box 4"/>
          <p:cNvSpPr txBox="1">
            <a:spLocks noChangeArrowheads="1"/>
          </p:cNvSpPr>
          <p:nvPr/>
        </p:nvSpPr>
        <p:spPr bwMode="auto">
          <a:xfrm>
            <a:off x="3635375" y="1403350"/>
            <a:ext cx="5194300" cy="4884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3200">
                <a:solidFill>
                  <a:srgbClr val="000000"/>
                </a:solidFill>
                <a:latin typeface="Arial" panose="020B0604020202020204" pitchFamily="34" charset="0"/>
                <a:cs typeface="Arial Unicode MS"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cs typeface="Arial Unicode MS"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9pPr>
          </a:lstStyle>
          <a:p>
            <a:pPr eaLnBrk="1">
              <a:lnSpc>
                <a:spcPct val="100000"/>
              </a:lnSpc>
              <a:spcBef>
                <a:spcPts val="638"/>
              </a:spcBef>
              <a:spcAft>
                <a:spcPct val="0"/>
              </a:spcAft>
            </a:pPr>
            <a:r>
              <a:rPr lang="de-DE" altLang="de-DE" b="1" dirty="0"/>
              <a:t>	</a:t>
            </a:r>
          </a:p>
          <a:p>
            <a:pPr algn="ctr" eaLnBrk="1">
              <a:lnSpc>
                <a:spcPct val="100000"/>
              </a:lnSpc>
              <a:spcBef>
                <a:spcPts val="638"/>
              </a:spcBef>
              <a:spcAft>
                <a:spcPct val="0"/>
              </a:spcAft>
            </a:pPr>
            <a:r>
              <a:rPr lang="de-DE" altLang="de-DE" b="1" dirty="0"/>
              <a:t>Wie erleben Schülerinnen und Schüler mit Deutsch als Zweitsprache die Schule?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a:extLst>
              <a:ext uri="{28A0092B-C50C-407E-A947-70E740481C1C}">
                <a14:useLocalDpi xmlns:a14="http://schemas.microsoft.com/office/drawing/2010/main" val="0"/>
              </a:ext>
            </a:extLst>
          </a:blip>
          <a:srcRect l="22980" t="6769" r="6291"/>
          <a:stretch>
            <a:fillRect/>
          </a:stretch>
        </p:blipFill>
        <p:spPr bwMode="auto">
          <a:xfrm>
            <a:off x="-36513" y="0"/>
            <a:ext cx="3457576" cy="6858000"/>
          </a:xfrm>
          <a:prstGeom prst="rect">
            <a:avLst/>
          </a:prstGeom>
          <a:noFill/>
          <a:ln>
            <a:noFill/>
          </a:ln>
          <a:effectLst/>
          <a:extLst>
            <a:ext uri="{909E8E84-426E-40DD-AFC4-6F175D3DCCD1}">
              <a14:hiddenFill xmlns:a14="http://schemas.microsoft.com/office/drawing/2010/main">
                <a:blipFill dpi="0" rotWithShape="0">
                  <a:blip/>
                  <a:srcRect l="22980" t="6769" r="6291"/>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7" name="Rectangle 2"/>
          <p:cNvSpPr>
            <a:spLocks noChangeArrowheads="1"/>
          </p:cNvSpPr>
          <p:nvPr/>
        </p:nvSpPr>
        <p:spPr bwMode="auto">
          <a:xfrm>
            <a:off x="3348038" y="0"/>
            <a:ext cx="144462" cy="6858000"/>
          </a:xfrm>
          <a:prstGeom prst="rect">
            <a:avLst/>
          </a:prstGeom>
          <a:solidFill>
            <a:srgbClr val="CCFF66">
              <a:alpha val="89803"/>
            </a:srgbClr>
          </a:solidFill>
          <a:ln>
            <a:noFill/>
          </a:ln>
          <a:effectLst/>
          <a:extLs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1268" name="Rectangle 3"/>
          <p:cNvSpPr>
            <a:spLocks noGrp="1" noChangeArrowheads="1"/>
          </p:cNvSpPr>
          <p:nvPr>
            <p:ph type="title" idx="4294967295"/>
          </p:nvPr>
        </p:nvSpPr>
        <p:spPr>
          <a:xfrm>
            <a:off x="3603625" y="198438"/>
            <a:ext cx="5194300" cy="1143000"/>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Lst>
            </a:pPr>
            <a:r>
              <a:rPr lang="de-DE" altLang="de-DE" b="1"/>
              <a:t>Was ist DaZ? </a:t>
            </a:r>
            <a:br>
              <a:rPr lang="de-DE" altLang="de-DE" sz="2000" b="1"/>
            </a:br>
            <a:br>
              <a:rPr lang="de-DE" altLang="de-DE" sz="2000"/>
            </a:br>
            <a:endParaRPr lang="de-DE" altLang="de-DE" sz="2000"/>
          </a:p>
        </p:txBody>
      </p:sp>
      <p:sp>
        <p:nvSpPr>
          <p:cNvPr id="11269" name="Text Box 4"/>
          <p:cNvSpPr txBox="1">
            <a:spLocks noChangeArrowheads="1"/>
          </p:cNvSpPr>
          <p:nvPr/>
        </p:nvSpPr>
        <p:spPr bwMode="auto">
          <a:xfrm>
            <a:off x="3708400" y="1341438"/>
            <a:ext cx="5194300" cy="4884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3200">
                <a:solidFill>
                  <a:srgbClr val="000000"/>
                </a:solidFill>
                <a:latin typeface="Arial" panose="020B0604020202020204" pitchFamily="34" charset="0"/>
                <a:cs typeface="Arial Unicode MS"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cs typeface="Arial Unicode MS"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9pPr>
          </a:lstStyle>
          <a:p>
            <a:pPr eaLnBrk="1">
              <a:lnSpc>
                <a:spcPct val="100000"/>
              </a:lnSpc>
              <a:spcBef>
                <a:spcPts val="638"/>
              </a:spcBef>
              <a:spcAft>
                <a:spcPct val="0"/>
              </a:spcAft>
            </a:pPr>
            <a:r>
              <a:rPr lang="de-DE" altLang="de-DE" b="1" dirty="0"/>
              <a:t>	</a:t>
            </a:r>
          </a:p>
          <a:p>
            <a:pPr algn="ctr" eaLnBrk="1">
              <a:lnSpc>
                <a:spcPct val="100000"/>
              </a:lnSpc>
              <a:spcBef>
                <a:spcPts val="638"/>
              </a:spcBef>
              <a:spcAft>
                <a:spcPct val="0"/>
              </a:spcAft>
            </a:pPr>
            <a:r>
              <a:rPr lang="de-DE" altLang="de-DE" sz="2800" b="1" i="1" dirty="0"/>
              <a:t>„Manchmal lachen die anderen, wenn ich im Unterricht etwas sage, weil ich Fehler mache. Deshalb sage ich lieber nichts mehr.”</a:t>
            </a:r>
            <a:r>
              <a:rPr lang="de-DE" altLang="de-DE" sz="2800" i="1" dirty="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3">
            <a:extLst>
              <a:ext uri="{28A0092B-C50C-407E-A947-70E740481C1C}">
                <a14:useLocalDpi xmlns:a14="http://schemas.microsoft.com/office/drawing/2010/main" val="0"/>
              </a:ext>
            </a:extLst>
          </a:blip>
          <a:srcRect l="22980" t="6769" r="6291"/>
          <a:stretch>
            <a:fillRect/>
          </a:stretch>
        </p:blipFill>
        <p:spPr bwMode="auto">
          <a:xfrm>
            <a:off x="-36513" y="0"/>
            <a:ext cx="3457576" cy="6858000"/>
          </a:xfrm>
          <a:prstGeom prst="rect">
            <a:avLst/>
          </a:prstGeom>
          <a:noFill/>
          <a:ln>
            <a:noFill/>
          </a:ln>
          <a:effectLst/>
          <a:extLst>
            <a:ext uri="{909E8E84-426E-40DD-AFC4-6F175D3DCCD1}">
              <a14:hiddenFill xmlns:a14="http://schemas.microsoft.com/office/drawing/2010/main">
                <a:blipFill dpi="0" rotWithShape="0">
                  <a:blip/>
                  <a:srcRect l="22980" t="6769" r="6291"/>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5" name="Rectangle 2"/>
          <p:cNvSpPr>
            <a:spLocks noChangeArrowheads="1"/>
          </p:cNvSpPr>
          <p:nvPr/>
        </p:nvSpPr>
        <p:spPr bwMode="auto">
          <a:xfrm>
            <a:off x="3348038" y="0"/>
            <a:ext cx="144462" cy="6858000"/>
          </a:xfrm>
          <a:prstGeom prst="rect">
            <a:avLst/>
          </a:prstGeom>
          <a:solidFill>
            <a:srgbClr val="CCFF66">
              <a:alpha val="89803"/>
            </a:srgbClr>
          </a:solidFill>
          <a:ln>
            <a:noFill/>
          </a:ln>
          <a:effectLst/>
          <a:extLs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3316" name="Rectangle 3"/>
          <p:cNvSpPr>
            <a:spLocks noGrp="1" noChangeArrowheads="1"/>
          </p:cNvSpPr>
          <p:nvPr>
            <p:ph type="title" idx="4294967295"/>
          </p:nvPr>
        </p:nvSpPr>
        <p:spPr>
          <a:xfrm>
            <a:off x="3554413" y="400050"/>
            <a:ext cx="5338762" cy="1143000"/>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Lst>
            </a:pPr>
            <a:r>
              <a:rPr lang="de-DE" altLang="de-DE" b="1"/>
              <a:t>Was ist DaZ? </a:t>
            </a:r>
            <a:br>
              <a:rPr lang="de-DE" altLang="de-DE" sz="2000" b="1"/>
            </a:br>
            <a:br>
              <a:rPr lang="de-DE" altLang="de-DE" sz="2000"/>
            </a:br>
            <a:endParaRPr lang="de-DE" altLang="de-DE" sz="2000"/>
          </a:p>
        </p:txBody>
      </p:sp>
      <p:sp>
        <p:nvSpPr>
          <p:cNvPr id="13317" name="Text Box 4"/>
          <p:cNvSpPr txBox="1">
            <a:spLocks noChangeArrowheads="1"/>
          </p:cNvSpPr>
          <p:nvPr/>
        </p:nvSpPr>
        <p:spPr bwMode="auto">
          <a:xfrm>
            <a:off x="3554413" y="1568450"/>
            <a:ext cx="5194300" cy="4884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3200">
                <a:solidFill>
                  <a:srgbClr val="000000"/>
                </a:solidFill>
                <a:latin typeface="Arial" panose="020B0604020202020204" pitchFamily="34" charset="0"/>
                <a:cs typeface="Arial Unicode MS"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cs typeface="Arial Unicode MS"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9pPr>
          </a:lstStyle>
          <a:p>
            <a:pPr algn="ctr" eaLnBrk="1">
              <a:lnSpc>
                <a:spcPct val="100000"/>
              </a:lnSpc>
              <a:spcBef>
                <a:spcPts val="638"/>
              </a:spcBef>
              <a:spcAft>
                <a:spcPct val="0"/>
              </a:spcAft>
            </a:pPr>
            <a:r>
              <a:rPr lang="de-DE" altLang="de-DE" sz="2800" b="1" i="1" dirty="0"/>
              <a:t>„Ich verstehe den Inhalt und kann ihn auch mündlich gut darstellen. Aber ich schaffe es nicht, meine Gedanken und mein Wissen in richtigen Sätzen verständlich aufs Papier zu bringen.“</a:t>
            </a:r>
            <a:r>
              <a:rPr lang="de-DE" altLang="de-DE" sz="2800" i="1" dirty="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3">
            <a:extLst>
              <a:ext uri="{28A0092B-C50C-407E-A947-70E740481C1C}">
                <a14:useLocalDpi xmlns:a14="http://schemas.microsoft.com/office/drawing/2010/main" val="0"/>
              </a:ext>
            </a:extLst>
          </a:blip>
          <a:srcRect l="22980" t="6769" r="6291"/>
          <a:stretch>
            <a:fillRect/>
          </a:stretch>
        </p:blipFill>
        <p:spPr bwMode="auto">
          <a:xfrm>
            <a:off x="-36513" y="0"/>
            <a:ext cx="3457576" cy="6858000"/>
          </a:xfrm>
          <a:prstGeom prst="rect">
            <a:avLst/>
          </a:prstGeom>
          <a:noFill/>
          <a:ln>
            <a:noFill/>
          </a:ln>
          <a:effectLst/>
          <a:extLst>
            <a:ext uri="{909E8E84-426E-40DD-AFC4-6F175D3DCCD1}">
              <a14:hiddenFill xmlns:a14="http://schemas.microsoft.com/office/drawing/2010/main">
                <a:blipFill dpi="0" rotWithShape="0">
                  <a:blip/>
                  <a:srcRect l="22980" t="6769" r="6291"/>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3" name="Rectangle 2"/>
          <p:cNvSpPr>
            <a:spLocks noChangeArrowheads="1"/>
          </p:cNvSpPr>
          <p:nvPr/>
        </p:nvSpPr>
        <p:spPr bwMode="auto">
          <a:xfrm>
            <a:off x="3348038" y="0"/>
            <a:ext cx="144462" cy="6858000"/>
          </a:xfrm>
          <a:prstGeom prst="rect">
            <a:avLst/>
          </a:prstGeom>
          <a:solidFill>
            <a:srgbClr val="CCFF66">
              <a:alpha val="89803"/>
            </a:srgbClr>
          </a:solidFill>
          <a:ln>
            <a:noFill/>
          </a:ln>
          <a:effectLst/>
          <a:extLs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5364" name="Rectangle 3"/>
          <p:cNvSpPr>
            <a:spLocks noGrp="1" noChangeArrowheads="1"/>
          </p:cNvSpPr>
          <p:nvPr>
            <p:ph type="title" idx="4294967295"/>
          </p:nvPr>
        </p:nvSpPr>
        <p:spPr>
          <a:xfrm>
            <a:off x="3086100" y="260350"/>
            <a:ext cx="6048375" cy="1143000"/>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Lst>
            </a:pPr>
            <a:r>
              <a:rPr lang="de-DE" altLang="de-DE" b="1"/>
              <a:t>Was ist DaZ? </a:t>
            </a:r>
            <a:br>
              <a:rPr lang="de-DE" altLang="de-DE" sz="2000" b="1"/>
            </a:br>
            <a:br>
              <a:rPr lang="de-DE" altLang="de-DE" sz="2000"/>
            </a:br>
            <a:endParaRPr lang="de-DE" altLang="de-DE" sz="2000"/>
          </a:p>
        </p:txBody>
      </p:sp>
      <p:sp>
        <p:nvSpPr>
          <p:cNvPr id="15365" name="Text Box 4"/>
          <p:cNvSpPr txBox="1">
            <a:spLocks noChangeArrowheads="1"/>
          </p:cNvSpPr>
          <p:nvPr/>
        </p:nvSpPr>
        <p:spPr bwMode="auto">
          <a:xfrm>
            <a:off x="3644900" y="1557338"/>
            <a:ext cx="5194300" cy="4884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3200">
                <a:solidFill>
                  <a:srgbClr val="000000"/>
                </a:solidFill>
                <a:latin typeface="Arial" panose="020B0604020202020204" pitchFamily="34" charset="0"/>
                <a:cs typeface="Arial Unicode MS"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cs typeface="Arial Unicode MS"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cs typeface="Arial Unicode MS" charset="0"/>
              </a:defRPr>
            </a:lvl9pPr>
          </a:lstStyle>
          <a:p>
            <a:pPr algn="ctr" eaLnBrk="1">
              <a:lnSpc>
                <a:spcPct val="100000"/>
              </a:lnSpc>
              <a:spcBef>
                <a:spcPts val="638"/>
              </a:spcBef>
              <a:spcAft>
                <a:spcPct val="0"/>
              </a:spcAft>
            </a:pPr>
            <a:r>
              <a:rPr lang="de-DE" altLang="de-DE" sz="2800" b="1" i="1" dirty="0"/>
              <a:t>„Am schlimmsten finde ich es, wenn ich ein rot markiertes Blatt zurückbekomme. Die Fehler sind nur markiert und die Lehrer erklären die Fehler nicht. So kann ich nicht aus meinen Fehlern lernen.“ </a:t>
            </a:r>
            <a:r>
              <a:rPr lang="de-DE" altLang="de-DE" sz="2800" i="1" dirty="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6E6D06-267F-4C81-9AA2-C9C263804E9D}"/>
              </a:ext>
            </a:extLst>
          </p:cNvPr>
          <p:cNvSpPr>
            <a:spLocks noGrp="1"/>
          </p:cNvSpPr>
          <p:nvPr>
            <p:ph type="title"/>
          </p:nvPr>
        </p:nvSpPr>
        <p:spPr/>
        <p:txBody>
          <a:bodyPr/>
          <a:lstStyle/>
          <a:p>
            <a:pPr algn="ctr"/>
            <a:r>
              <a:rPr lang="de-DE" b="1" dirty="0"/>
              <a:t>Was ist DaZ?</a:t>
            </a:r>
          </a:p>
        </p:txBody>
      </p:sp>
      <p:pic>
        <p:nvPicPr>
          <p:cNvPr id="4" name="Inhaltsplatzhalter 3">
            <a:extLst>
              <a:ext uri="{FF2B5EF4-FFF2-40B4-BE49-F238E27FC236}">
                <a16:creationId xmlns:a16="http://schemas.microsoft.com/office/drawing/2014/main" id="{8E47CE0A-13C1-4543-AE87-990F10EE360D}"/>
              </a:ext>
            </a:extLst>
          </p:cNvPr>
          <p:cNvPicPr>
            <a:picLocks noGrp="1" noChangeAspect="1"/>
          </p:cNvPicPr>
          <p:nvPr>
            <p:ph idx="1"/>
          </p:nvPr>
        </p:nvPicPr>
        <p:blipFill>
          <a:blip r:embed="rId2"/>
          <a:stretch>
            <a:fillRect/>
          </a:stretch>
        </p:blipFill>
        <p:spPr>
          <a:xfrm>
            <a:off x="395536" y="188640"/>
            <a:ext cx="3114064" cy="6178698"/>
          </a:xfrm>
          <a:prstGeom prst="rect">
            <a:avLst/>
          </a:prstGeom>
        </p:spPr>
      </p:pic>
      <p:pic>
        <p:nvPicPr>
          <p:cNvPr id="5" name="Grafik 4">
            <a:extLst>
              <a:ext uri="{FF2B5EF4-FFF2-40B4-BE49-F238E27FC236}">
                <a16:creationId xmlns:a16="http://schemas.microsoft.com/office/drawing/2014/main" id="{43B9FE35-12D9-4B09-960F-0C7B9C3C2670}"/>
              </a:ext>
            </a:extLst>
          </p:cNvPr>
          <p:cNvPicPr>
            <a:picLocks noChangeAspect="1"/>
          </p:cNvPicPr>
          <p:nvPr/>
        </p:nvPicPr>
        <p:blipFill>
          <a:blip r:embed="rId3"/>
          <a:stretch>
            <a:fillRect/>
          </a:stretch>
        </p:blipFill>
        <p:spPr>
          <a:xfrm>
            <a:off x="2771800" y="1646473"/>
            <a:ext cx="6278877" cy="4490442"/>
          </a:xfrm>
          <a:prstGeom prst="rect">
            <a:avLst/>
          </a:prstGeom>
        </p:spPr>
      </p:pic>
    </p:spTree>
    <p:extLst>
      <p:ext uri="{BB962C8B-B14F-4D97-AF65-F5344CB8AC3E}">
        <p14:creationId xmlns:p14="http://schemas.microsoft.com/office/powerpoint/2010/main" val="1806997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0F1FB3-B72B-4D05-B35A-04992ED420D7}"/>
              </a:ext>
            </a:extLst>
          </p:cNvPr>
          <p:cNvSpPr>
            <a:spLocks noGrp="1"/>
          </p:cNvSpPr>
          <p:nvPr>
            <p:ph type="title"/>
          </p:nvPr>
        </p:nvSpPr>
        <p:spPr/>
        <p:txBody>
          <a:bodyPr/>
          <a:lstStyle/>
          <a:p>
            <a:r>
              <a:rPr lang="de-DE" dirty="0"/>
              <a:t>Was </a:t>
            </a:r>
          </a:p>
        </p:txBody>
      </p:sp>
      <p:pic>
        <p:nvPicPr>
          <p:cNvPr id="4" name="Inhaltsplatzhalter 3">
            <a:extLst>
              <a:ext uri="{FF2B5EF4-FFF2-40B4-BE49-F238E27FC236}">
                <a16:creationId xmlns:a16="http://schemas.microsoft.com/office/drawing/2014/main" id="{7504D9BE-775E-418D-95F7-62EF93755AB8}"/>
              </a:ext>
            </a:extLst>
          </p:cNvPr>
          <p:cNvPicPr>
            <a:picLocks noGrp="1" noChangeAspect="1"/>
          </p:cNvPicPr>
          <p:nvPr>
            <p:ph idx="1"/>
          </p:nvPr>
        </p:nvPicPr>
        <p:blipFill>
          <a:blip r:embed="rId2"/>
          <a:stretch>
            <a:fillRect/>
          </a:stretch>
        </p:blipFill>
        <p:spPr>
          <a:xfrm>
            <a:off x="323528" y="258539"/>
            <a:ext cx="3158123" cy="6266805"/>
          </a:xfrm>
          <a:prstGeom prst="rect">
            <a:avLst/>
          </a:prstGeom>
        </p:spPr>
      </p:pic>
      <p:sp>
        <p:nvSpPr>
          <p:cNvPr id="6" name="Textfeld 5">
            <a:extLst>
              <a:ext uri="{FF2B5EF4-FFF2-40B4-BE49-F238E27FC236}">
                <a16:creationId xmlns:a16="http://schemas.microsoft.com/office/drawing/2014/main" id="{A90588BA-BE3A-4E97-8B83-341CFE72A33A}"/>
              </a:ext>
            </a:extLst>
          </p:cNvPr>
          <p:cNvSpPr txBox="1"/>
          <p:nvPr/>
        </p:nvSpPr>
        <p:spPr>
          <a:xfrm>
            <a:off x="3615323" y="274638"/>
            <a:ext cx="4572000" cy="11633954"/>
          </a:xfrm>
          <a:prstGeom prst="rect">
            <a:avLst/>
          </a:prstGeom>
          <a:noFill/>
        </p:spPr>
        <p:txBody>
          <a:bodyPr wrap="square">
            <a:spAutoFit/>
          </a:bodyPr>
          <a:lstStyle/>
          <a:p>
            <a:r>
              <a:rPr kumimoji="0" lang="de-DE" sz="2400" b="1" i="0" u="none" strike="noStrike" kern="1200" cap="none" spc="0" normalizeH="0" baseline="0" noProof="0" dirty="0">
                <a:ln>
                  <a:noFill/>
                </a:ln>
                <a:solidFill>
                  <a:srgbClr val="000000"/>
                </a:solidFill>
                <a:effectLst/>
                <a:uLnTx/>
                <a:uFillTx/>
                <a:latin typeface="Arial"/>
                <a:ea typeface="+mj-ea"/>
              </a:rPr>
              <a:t>Was ist DaZ?</a:t>
            </a:r>
          </a:p>
          <a:p>
            <a:endParaRPr lang="de-DE" sz="2400" b="1" dirty="0">
              <a:solidFill>
                <a:srgbClr val="000000"/>
              </a:solidFill>
              <a:latin typeface="Arial"/>
              <a:ea typeface="+mj-ea"/>
            </a:endParaRPr>
          </a:p>
          <a:p>
            <a:r>
              <a:rPr kumimoji="0" lang="de-DE" sz="2400" b="1" i="0" u="none" strike="noStrike" kern="1200" cap="none" spc="0" normalizeH="0" baseline="0" noProof="0" dirty="0">
                <a:ln>
                  <a:noFill/>
                </a:ln>
                <a:solidFill>
                  <a:srgbClr val="000000"/>
                </a:solidFill>
                <a:effectLst/>
                <a:uLnTx/>
                <a:uFillTx/>
                <a:latin typeface="Arial"/>
                <a:ea typeface="+mj-ea"/>
              </a:rPr>
              <a:t>Die Brücke zu Regensburg</a:t>
            </a:r>
          </a:p>
          <a:p>
            <a:r>
              <a:rPr lang="de-DE" sz="2000" dirty="0">
                <a:solidFill>
                  <a:srgbClr val="000000"/>
                </a:solidFill>
                <a:latin typeface="Arial"/>
                <a:ea typeface="+mj-ea"/>
              </a:rPr>
              <a:t>Kommt die Sprache auf die älteste Brücke Deutschlands, fällt stets der Name Regensburg. Denn die Steinerne Brücke in der Hauptstadt der Oberpfalz wurde bereits im 12. Jh. erbaut, während sogar der Dom erst aus dem 13. Jh. stammt. Dieses der Gotik zugeordnete Gotteshaus ist eines der Wahrzeichen der ehemaligen Römerstadt </a:t>
            </a:r>
            <a:r>
              <a:rPr lang="de-DE" sz="2000">
                <a:solidFill>
                  <a:srgbClr val="000000"/>
                </a:solidFill>
                <a:latin typeface="Arial"/>
                <a:ea typeface="+mj-ea"/>
              </a:rPr>
              <a:t>Castra Regina.</a:t>
            </a:r>
            <a:endParaRPr lang="de-DE" sz="2000" dirty="0">
              <a:solidFill>
                <a:srgbClr val="000000"/>
              </a:solidFill>
              <a:latin typeface="Arial"/>
              <a:ea typeface="+mj-ea"/>
            </a:endParaRPr>
          </a:p>
          <a:p>
            <a:endParaRPr lang="de-DE" sz="2000" dirty="0">
              <a:solidFill>
                <a:srgbClr val="000000"/>
              </a:solidFill>
              <a:latin typeface="Arial"/>
              <a:ea typeface="+mj-ea"/>
            </a:endParaRPr>
          </a:p>
          <a:p>
            <a:r>
              <a:rPr kumimoji="0" lang="de-DE" sz="2000" i="0" u="none" strike="noStrike" kern="1200" cap="none" spc="0" normalizeH="0" baseline="0" noProof="0" dirty="0">
                <a:ln>
                  <a:noFill/>
                </a:ln>
                <a:solidFill>
                  <a:srgbClr val="000000"/>
                </a:solidFill>
                <a:effectLst/>
                <a:uLnTx/>
                <a:uFillTx/>
                <a:latin typeface="Arial"/>
                <a:ea typeface="+mj-ea"/>
              </a:rPr>
              <a:t>Überlegen Sie: </a:t>
            </a:r>
            <a:r>
              <a:rPr lang="de-DE" sz="2000" dirty="0">
                <a:solidFill>
                  <a:srgbClr val="000000"/>
                </a:solidFill>
                <a:latin typeface="Arial"/>
                <a:ea typeface="+mj-ea"/>
              </a:rPr>
              <a:t>In welchem Bereich hat Zweitsprachler hier Schwierigkeiten?</a:t>
            </a:r>
            <a:endParaRPr kumimoji="0" lang="de-DE" sz="2000" i="0" u="none" strike="noStrike" kern="1200" cap="none" spc="0" normalizeH="0" baseline="0" noProof="0" dirty="0">
              <a:ln>
                <a:noFill/>
              </a:ln>
              <a:solidFill>
                <a:srgbClr val="000000"/>
              </a:solidFill>
              <a:effectLst/>
              <a:uLnTx/>
              <a:uFillTx/>
              <a:latin typeface="Arial"/>
              <a:ea typeface="+mj-ea"/>
            </a:endParaRPr>
          </a:p>
          <a:p>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dirty="0"/>
          </a:p>
        </p:txBody>
      </p:sp>
    </p:spTree>
    <p:extLst>
      <p:ext uri="{BB962C8B-B14F-4D97-AF65-F5344CB8AC3E}">
        <p14:creationId xmlns:p14="http://schemas.microsoft.com/office/powerpoint/2010/main" val="2594458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0F1FB3-B72B-4D05-B35A-04992ED420D7}"/>
              </a:ext>
            </a:extLst>
          </p:cNvPr>
          <p:cNvSpPr>
            <a:spLocks noGrp="1"/>
          </p:cNvSpPr>
          <p:nvPr>
            <p:ph type="title"/>
          </p:nvPr>
        </p:nvSpPr>
        <p:spPr/>
        <p:txBody>
          <a:bodyPr/>
          <a:lstStyle/>
          <a:p>
            <a:r>
              <a:rPr lang="de-DE" dirty="0"/>
              <a:t>Was </a:t>
            </a:r>
          </a:p>
        </p:txBody>
      </p:sp>
      <p:pic>
        <p:nvPicPr>
          <p:cNvPr id="4" name="Inhaltsplatzhalter 3">
            <a:extLst>
              <a:ext uri="{FF2B5EF4-FFF2-40B4-BE49-F238E27FC236}">
                <a16:creationId xmlns:a16="http://schemas.microsoft.com/office/drawing/2014/main" id="{7504D9BE-775E-418D-95F7-62EF93755AB8}"/>
              </a:ext>
            </a:extLst>
          </p:cNvPr>
          <p:cNvPicPr>
            <a:picLocks noGrp="1" noChangeAspect="1"/>
          </p:cNvPicPr>
          <p:nvPr>
            <p:ph idx="1"/>
          </p:nvPr>
        </p:nvPicPr>
        <p:blipFill>
          <a:blip r:embed="rId2"/>
          <a:stretch>
            <a:fillRect/>
          </a:stretch>
        </p:blipFill>
        <p:spPr>
          <a:xfrm>
            <a:off x="323528" y="258539"/>
            <a:ext cx="3158123" cy="6266805"/>
          </a:xfrm>
          <a:prstGeom prst="rect">
            <a:avLst/>
          </a:prstGeom>
        </p:spPr>
      </p:pic>
      <p:sp>
        <p:nvSpPr>
          <p:cNvPr id="6" name="Textfeld 5">
            <a:extLst>
              <a:ext uri="{FF2B5EF4-FFF2-40B4-BE49-F238E27FC236}">
                <a16:creationId xmlns:a16="http://schemas.microsoft.com/office/drawing/2014/main" id="{A90588BA-BE3A-4E97-8B83-341CFE72A33A}"/>
              </a:ext>
            </a:extLst>
          </p:cNvPr>
          <p:cNvSpPr txBox="1"/>
          <p:nvPr/>
        </p:nvSpPr>
        <p:spPr>
          <a:xfrm>
            <a:off x="3615323" y="274638"/>
            <a:ext cx="4572000" cy="11633954"/>
          </a:xfrm>
          <a:prstGeom prst="rect">
            <a:avLst/>
          </a:prstGeom>
          <a:noFill/>
        </p:spPr>
        <p:txBody>
          <a:bodyPr wrap="square">
            <a:spAutoFit/>
          </a:bodyPr>
          <a:lstStyle/>
          <a:p>
            <a:r>
              <a:rPr kumimoji="0" lang="de-DE" sz="2400" b="1" i="0" u="none" strike="noStrike" kern="1200" cap="none" spc="0" normalizeH="0" baseline="0" noProof="0" dirty="0">
                <a:ln>
                  <a:noFill/>
                </a:ln>
                <a:solidFill>
                  <a:srgbClr val="000000"/>
                </a:solidFill>
                <a:effectLst/>
                <a:uLnTx/>
                <a:uFillTx/>
                <a:latin typeface="Arial"/>
                <a:ea typeface="+mj-ea"/>
              </a:rPr>
              <a:t>Was ist DaZ?</a:t>
            </a:r>
          </a:p>
          <a:p>
            <a:endParaRPr lang="de-DE" sz="2400" b="1" dirty="0">
              <a:solidFill>
                <a:srgbClr val="000000"/>
              </a:solidFill>
              <a:latin typeface="Arial"/>
              <a:ea typeface="+mj-ea"/>
            </a:endParaRPr>
          </a:p>
          <a:p>
            <a:r>
              <a:rPr kumimoji="0" lang="de-DE" sz="2400" b="1" i="0" u="none" strike="noStrike" kern="1200" cap="none" spc="0" normalizeH="0" baseline="0" noProof="0" dirty="0">
                <a:ln>
                  <a:noFill/>
                </a:ln>
                <a:solidFill>
                  <a:srgbClr val="000000"/>
                </a:solidFill>
                <a:effectLst/>
                <a:uLnTx/>
                <a:uFillTx/>
                <a:latin typeface="Arial"/>
                <a:ea typeface="+mj-ea"/>
              </a:rPr>
              <a:t>Die Brücke </a:t>
            </a:r>
            <a:r>
              <a:rPr kumimoji="0" lang="de-DE" sz="2400" b="1" i="0" u="none" strike="noStrike" kern="1200" cap="none" spc="0" normalizeH="0" baseline="0" noProof="0" dirty="0">
                <a:ln>
                  <a:noFill/>
                </a:ln>
                <a:solidFill>
                  <a:srgbClr val="000000"/>
                </a:solidFill>
                <a:effectLst/>
                <a:highlight>
                  <a:srgbClr val="FFFF00"/>
                </a:highlight>
                <a:uLnTx/>
                <a:uFillTx/>
                <a:latin typeface="Arial"/>
                <a:ea typeface="+mj-ea"/>
              </a:rPr>
              <a:t>zu</a:t>
            </a:r>
            <a:r>
              <a:rPr kumimoji="0" lang="de-DE" sz="2400" b="1" i="0" u="none" strike="noStrike" kern="1200" cap="none" spc="0" normalizeH="0" baseline="0" noProof="0" dirty="0">
                <a:ln>
                  <a:noFill/>
                </a:ln>
                <a:solidFill>
                  <a:srgbClr val="000000"/>
                </a:solidFill>
                <a:effectLst/>
                <a:uLnTx/>
                <a:uFillTx/>
                <a:latin typeface="Arial"/>
                <a:ea typeface="+mj-ea"/>
              </a:rPr>
              <a:t> Regensburg</a:t>
            </a:r>
          </a:p>
          <a:p>
            <a:r>
              <a:rPr lang="de-DE" sz="2000" dirty="0">
                <a:solidFill>
                  <a:srgbClr val="000000"/>
                </a:solidFill>
                <a:highlight>
                  <a:srgbClr val="FFFF00"/>
                </a:highlight>
                <a:latin typeface="Arial"/>
                <a:ea typeface="+mj-ea"/>
              </a:rPr>
              <a:t>Kommt</a:t>
            </a:r>
            <a:r>
              <a:rPr lang="de-DE" sz="2000" dirty="0">
                <a:solidFill>
                  <a:srgbClr val="000000"/>
                </a:solidFill>
                <a:latin typeface="Arial"/>
                <a:ea typeface="+mj-ea"/>
              </a:rPr>
              <a:t> die Sprache auf die älteste Brücke Deutschlands, </a:t>
            </a:r>
            <a:r>
              <a:rPr lang="de-DE" sz="2000" dirty="0">
                <a:solidFill>
                  <a:srgbClr val="000000"/>
                </a:solidFill>
                <a:highlight>
                  <a:srgbClr val="FFFF00"/>
                </a:highlight>
                <a:latin typeface="Arial"/>
                <a:ea typeface="+mj-ea"/>
              </a:rPr>
              <a:t>fällt</a:t>
            </a:r>
            <a:r>
              <a:rPr lang="de-DE" sz="2000" dirty="0">
                <a:solidFill>
                  <a:srgbClr val="000000"/>
                </a:solidFill>
                <a:latin typeface="Arial"/>
                <a:ea typeface="+mj-ea"/>
              </a:rPr>
              <a:t> stets der Name Regensburg. Denn die Steinerne Brücke in der </a:t>
            </a:r>
            <a:r>
              <a:rPr lang="de-DE" sz="2000" dirty="0">
                <a:solidFill>
                  <a:srgbClr val="000000"/>
                </a:solidFill>
                <a:highlight>
                  <a:srgbClr val="FFFF00"/>
                </a:highlight>
                <a:latin typeface="Arial"/>
                <a:ea typeface="+mj-ea"/>
              </a:rPr>
              <a:t>Hauptstadt der Oberpfalz</a:t>
            </a:r>
            <a:r>
              <a:rPr lang="de-DE" sz="2000" dirty="0">
                <a:solidFill>
                  <a:srgbClr val="000000"/>
                </a:solidFill>
                <a:latin typeface="Arial"/>
                <a:ea typeface="+mj-ea"/>
              </a:rPr>
              <a:t> wurde bereits im 12. Jh. erbaut, </a:t>
            </a:r>
            <a:r>
              <a:rPr lang="de-DE" sz="2000" dirty="0">
                <a:solidFill>
                  <a:srgbClr val="000000"/>
                </a:solidFill>
                <a:highlight>
                  <a:srgbClr val="FFFF00"/>
                </a:highlight>
                <a:latin typeface="Arial"/>
                <a:ea typeface="+mj-ea"/>
              </a:rPr>
              <a:t>während</a:t>
            </a:r>
            <a:r>
              <a:rPr lang="de-DE" sz="2000" dirty="0">
                <a:solidFill>
                  <a:srgbClr val="000000"/>
                </a:solidFill>
                <a:latin typeface="Arial"/>
                <a:ea typeface="+mj-ea"/>
              </a:rPr>
              <a:t> sogar der Dom erst aus dem 13. Jh. stammt. </a:t>
            </a:r>
            <a:r>
              <a:rPr lang="de-DE" sz="2000" dirty="0">
                <a:solidFill>
                  <a:srgbClr val="000000"/>
                </a:solidFill>
                <a:highlight>
                  <a:srgbClr val="FFFF00"/>
                </a:highlight>
                <a:latin typeface="Arial"/>
                <a:ea typeface="+mj-ea"/>
              </a:rPr>
              <a:t>Dieses</a:t>
            </a:r>
            <a:r>
              <a:rPr lang="de-DE" sz="2000" dirty="0">
                <a:solidFill>
                  <a:srgbClr val="000000"/>
                </a:solidFill>
                <a:latin typeface="Arial"/>
                <a:ea typeface="+mj-ea"/>
              </a:rPr>
              <a:t> </a:t>
            </a:r>
            <a:r>
              <a:rPr lang="de-DE" sz="2000" dirty="0">
                <a:solidFill>
                  <a:srgbClr val="000000"/>
                </a:solidFill>
                <a:highlight>
                  <a:srgbClr val="FFFF00"/>
                </a:highlight>
                <a:latin typeface="Arial"/>
                <a:ea typeface="+mj-ea"/>
              </a:rPr>
              <a:t>der Gotik zugeordnete</a:t>
            </a:r>
            <a:r>
              <a:rPr lang="de-DE" sz="2000" dirty="0">
                <a:solidFill>
                  <a:srgbClr val="000000"/>
                </a:solidFill>
                <a:latin typeface="Arial"/>
                <a:ea typeface="+mj-ea"/>
              </a:rPr>
              <a:t> </a:t>
            </a:r>
            <a:r>
              <a:rPr lang="de-DE" sz="2000" dirty="0">
                <a:solidFill>
                  <a:srgbClr val="000000"/>
                </a:solidFill>
                <a:highlight>
                  <a:srgbClr val="FFFF00"/>
                </a:highlight>
                <a:latin typeface="Arial"/>
                <a:ea typeface="+mj-ea"/>
              </a:rPr>
              <a:t>Gotteshaus</a:t>
            </a:r>
            <a:r>
              <a:rPr lang="de-DE" sz="2000" dirty="0">
                <a:solidFill>
                  <a:srgbClr val="000000"/>
                </a:solidFill>
                <a:latin typeface="Arial"/>
                <a:ea typeface="+mj-ea"/>
              </a:rPr>
              <a:t> ist eines der </a:t>
            </a:r>
            <a:r>
              <a:rPr lang="de-DE" sz="2000" dirty="0">
                <a:solidFill>
                  <a:srgbClr val="000000"/>
                </a:solidFill>
                <a:highlight>
                  <a:srgbClr val="FFFF00"/>
                </a:highlight>
                <a:latin typeface="Arial"/>
                <a:ea typeface="+mj-ea"/>
              </a:rPr>
              <a:t>Wahr</a:t>
            </a:r>
            <a:r>
              <a:rPr lang="de-DE" sz="2000" dirty="0">
                <a:solidFill>
                  <a:srgbClr val="000000"/>
                </a:solidFill>
                <a:latin typeface="Arial"/>
                <a:ea typeface="+mj-ea"/>
              </a:rPr>
              <a:t>zeichen der ehemaligen Römerstadt Castra Regina.</a:t>
            </a:r>
          </a:p>
          <a:p>
            <a:endParaRPr lang="de-DE" sz="2000" dirty="0">
              <a:solidFill>
                <a:srgbClr val="000000"/>
              </a:solidFill>
              <a:latin typeface="Arial"/>
              <a:ea typeface="+mj-ea"/>
            </a:endParaRPr>
          </a:p>
          <a:p>
            <a:r>
              <a:rPr kumimoji="0" lang="de-DE" sz="2000" i="0" u="none" strike="noStrike" kern="1200" cap="none" spc="0" normalizeH="0" baseline="0" noProof="0" dirty="0">
                <a:ln>
                  <a:noFill/>
                </a:ln>
                <a:solidFill>
                  <a:srgbClr val="000000"/>
                </a:solidFill>
                <a:effectLst/>
                <a:uLnTx/>
                <a:uFillTx/>
                <a:latin typeface="Arial"/>
                <a:ea typeface="+mj-ea"/>
              </a:rPr>
              <a:t>Überlegen Sie: </a:t>
            </a:r>
            <a:r>
              <a:rPr lang="de-DE" sz="2000" dirty="0">
                <a:solidFill>
                  <a:srgbClr val="000000"/>
                </a:solidFill>
                <a:latin typeface="Arial"/>
                <a:ea typeface="+mj-ea"/>
              </a:rPr>
              <a:t>In welchem Bereich hat Zweitsprachler hier Schwierigkeiten?</a:t>
            </a:r>
            <a:endParaRPr kumimoji="0" lang="de-DE" sz="2000" i="0" u="none" strike="noStrike" kern="1200" cap="none" spc="0" normalizeH="0" baseline="0" noProof="0" dirty="0">
              <a:ln>
                <a:noFill/>
              </a:ln>
              <a:solidFill>
                <a:srgbClr val="000000"/>
              </a:solidFill>
              <a:effectLst/>
              <a:uLnTx/>
              <a:uFillTx/>
              <a:latin typeface="Arial"/>
              <a:ea typeface="+mj-ea"/>
            </a:endParaRPr>
          </a:p>
          <a:p>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sz="2400" b="1" dirty="0">
              <a:solidFill>
                <a:srgbClr val="000000"/>
              </a:solidFill>
              <a:latin typeface="Arial"/>
              <a:ea typeface="+mj-ea"/>
            </a:endParaRPr>
          </a:p>
          <a:p>
            <a:endParaRPr lang="de-DE" dirty="0"/>
          </a:p>
        </p:txBody>
      </p:sp>
    </p:spTree>
    <p:extLst>
      <p:ext uri="{BB962C8B-B14F-4D97-AF65-F5344CB8AC3E}">
        <p14:creationId xmlns:p14="http://schemas.microsoft.com/office/powerpoint/2010/main" val="262903871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effectLst/>
            <a:latin typeface="Arial" panose="020B0604020202020204" pitchFamily="34" charset="0"/>
            <a:cs typeface="Arial Unicode MS" panose="020B060402020202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effectLst/>
            <a:latin typeface="Arial" panose="020B0604020202020204" pitchFamily="34" charset="0"/>
            <a:cs typeface="Arial Unicode MS" panose="020B060402020202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effectLst/>
            <a:latin typeface="Arial" panose="020B0604020202020204" pitchFamily="34" charset="0"/>
            <a:cs typeface="Arial Unicode MS" panose="020B060402020202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effectLst/>
            <a:latin typeface="Arial" panose="020B0604020202020204" pitchFamily="34" charset="0"/>
            <a:cs typeface="Arial Unicode MS" panose="020B060402020202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1024</Words>
  <Application>Microsoft Office PowerPoint</Application>
  <PresentationFormat>Bildschirmpräsentation (4:3)</PresentationFormat>
  <Paragraphs>350</Paragraphs>
  <Slides>28</Slides>
  <Notes>23</Notes>
  <HiddenSlides>6</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28</vt:i4>
      </vt:variant>
    </vt:vector>
  </HeadingPairs>
  <TitlesOfParts>
    <vt:vector size="36" baseType="lpstr">
      <vt:lpstr>Arial</vt:lpstr>
      <vt:lpstr>Calibri</vt:lpstr>
      <vt:lpstr>Courier New</vt:lpstr>
      <vt:lpstr>Times New Roman</vt:lpstr>
      <vt:lpstr>Webdings</vt:lpstr>
      <vt:lpstr>Wingdings</vt:lpstr>
      <vt:lpstr>Office Theme</vt:lpstr>
      <vt:lpstr>Office Theme</vt:lpstr>
      <vt:lpstr>Willkommen bei DiDaZ -   Didaktik des Deutschen  als Zweitsprache </vt:lpstr>
      <vt:lpstr>Was ist DaZ?   </vt:lpstr>
      <vt:lpstr>Was ist DaZ?   </vt:lpstr>
      <vt:lpstr>Was ist DaZ?   </vt:lpstr>
      <vt:lpstr>Was ist DaZ?   </vt:lpstr>
      <vt:lpstr>Was ist DaZ?   </vt:lpstr>
      <vt:lpstr>Was ist DaZ?</vt:lpstr>
      <vt:lpstr>Was </vt:lpstr>
      <vt:lpstr>Was </vt:lpstr>
      <vt:lpstr>Was </vt:lpstr>
      <vt:lpstr>Was ist DaZ?   </vt:lpstr>
      <vt:lpstr>Was ist DaZ?   </vt:lpstr>
      <vt:lpstr>Was ist DaZ?   </vt:lpstr>
      <vt:lpstr>Was ist DaZ?   </vt:lpstr>
      <vt:lpstr>Was ist DaZ?   </vt:lpstr>
      <vt:lpstr>Was ist DaZ?   </vt:lpstr>
      <vt:lpstr>Was ist DaZ?</vt:lpstr>
      <vt:lpstr>Welche Studieninhalte bietet DaZ an?</vt:lpstr>
      <vt:lpstr>Erlernen einer Herkunftssprache  Welche Sprachen sind möglich?</vt:lpstr>
      <vt:lpstr>Erlernen eine Herkunftssprache</vt:lpstr>
      <vt:lpstr>Welche Studieninhalte bietet DaZ an?</vt:lpstr>
      <vt:lpstr>Das DaZ-Praktikum</vt:lpstr>
      <vt:lpstr>Auslandsaufenthalt mit Erasmus</vt:lpstr>
      <vt:lpstr>Wozu qualifiziert das DaZ-Studium?</vt:lpstr>
      <vt:lpstr>Wozu qualifiziert das DaZ-Studium?</vt:lpstr>
      <vt:lpstr>Wie und wo kann man  sich weiter informieren?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 bei DiDaZ -   Didaktik des Deutschen  als Zweitsprache</dc:title>
  <dc:creator>Simone Lotter</dc:creator>
  <cp:lastModifiedBy>Katharina Kolrep</cp:lastModifiedBy>
  <cp:revision>85</cp:revision>
  <cp:lastPrinted>1601-01-01T00:00:00Z</cp:lastPrinted>
  <dcterms:created xsi:type="dcterms:W3CDTF">1601-01-01T00:00:00Z</dcterms:created>
  <dcterms:modified xsi:type="dcterms:W3CDTF">2025-09-26T09:52:23Z</dcterms:modified>
</cp:coreProperties>
</file>