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6" r:id="rId2"/>
  </p:sldMasterIdLst>
  <p:notesMasterIdLst>
    <p:notesMasterId r:id="rId9"/>
  </p:notesMasterIdLst>
  <p:handoutMasterIdLst>
    <p:handoutMasterId r:id="rId10"/>
  </p:handoutMasterIdLst>
  <p:sldIdLst>
    <p:sldId id="256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1C38"/>
    <a:srgbClr val="C99313"/>
    <a:srgbClr val="AC7F10"/>
    <a:srgbClr val="8D1429"/>
    <a:srgbClr val="003865"/>
    <a:srgbClr val="98A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5" autoAdjust="0"/>
    <p:restoredTop sz="94645" autoAdjust="0"/>
  </p:normalViewPr>
  <p:slideViewPr>
    <p:cSldViewPr snapToGrid="0" showGuides="1">
      <p:cViewPr varScale="1">
        <p:scale>
          <a:sx n="147" d="100"/>
          <a:sy n="147" d="100"/>
        </p:scale>
        <p:origin x="-594" y="-102"/>
      </p:cViewPr>
      <p:guideLst>
        <p:guide orient="horz" pos="311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-3768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004BC-B0E3-4208-A222-418A4F529526}" type="datetimeFigureOut">
              <a:rPr lang="de-DE" smtClean="0"/>
              <a:pPr/>
              <a:t>28.06.2021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CCCE-5D86-4F2C-A810-6EA86A7CE74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651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D818D-C606-4ACC-B471-870C5A9C4C11}" type="datetimeFigureOut">
              <a:rPr lang="de-DE" smtClean="0"/>
              <a:pPr/>
              <a:t>28.06.2021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32A09-A8F9-4844-A50B-996B9FD8E09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66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12400" y="1986682"/>
            <a:ext cx="8934400" cy="2950419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12400" y="986040"/>
            <a:ext cx="8934400" cy="976109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94156" y="2543265"/>
            <a:ext cx="2350845" cy="23907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435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eigene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12400" y="1986682"/>
            <a:ext cx="8934400" cy="2950419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212400" y="986040"/>
            <a:ext cx="8934400" cy="976109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4357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6" name="Textplatzhalter 10"/>
          <p:cNvSpPr txBox="1">
            <a:spLocks/>
          </p:cNvSpPr>
          <p:nvPr userDrawn="1"/>
        </p:nvSpPr>
        <p:spPr>
          <a:xfrm>
            <a:off x="7295606" y="4232956"/>
            <a:ext cx="1426482" cy="473075"/>
          </a:xfrm>
          <a:prstGeom prst="rect">
            <a:avLst/>
          </a:prstGeom>
          <a:solidFill>
            <a:srgbClr val="AC7F10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Bild(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208800" y="1983581"/>
            <a:ext cx="8935200" cy="2952000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212400" y="986040"/>
            <a:ext cx="8934400" cy="976109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600" y="1047751"/>
            <a:ext cx="8568000" cy="39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999" y="1489898"/>
            <a:ext cx="8568000" cy="4603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master mit größerem Raum für Titel +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12400" y="2986088"/>
            <a:ext cx="8932069" cy="1951013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12400" y="986040"/>
            <a:ext cx="8935200" cy="1971473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5264" y="3609975"/>
            <a:ext cx="1294927" cy="13169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2" y="2014237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 rmit größerem Raum für Titel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12400" y="2986088"/>
            <a:ext cx="8932069" cy="1951013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12400" y="986040"/>
            <a:ext cx="8935200" cy="1971473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1599" y="1047750"/>
            <a:ext cx="8576963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9832" y="2014237"/>
            <a:ext cx="8591519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extplatzhalter 10"/>
          <p:cNvSpPr txBox="1">
            <a:spLocks/>
          </p:cNvSpPr>
          <p:nvPr userDrawn="1"/>
        </p:nvSpPr>
        <p:spPr>
          <a:xfrm>
            <a:off x="7287139" y="4224489"/>
            <a:ext cx="1426482" cy="473075"/>
          </a:xfrm>
          <a:prstGeom prst="rect">
            <a:avLst/>
          </a:prstGeom>
          <a:solidFill>
            <a:srgbClr val="AC7F10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master mit größerem Raum für Titel und Bild(ern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12400" y="986040"/>
            <a:ext cx="8935200" cy="1971473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0"/>
            <a:ext cx="8568000" cy="934516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6000" y="2014237"/>
            <a:ext cx="8568000" cy="8568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212400" y="2988000"/>
            <a:ext cx="8931600" cy="19512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AU TeTitelmaster mit sehr großem Raum für Titel und Si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212400" y="986039"/>
            <a:ext cx="8934400" cy="3952673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 descr="FAU-Siegel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55264" y="3609975"/>
            <a:ext cx="1294927" cy="1316921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1599" y="2864694"/>
            <a:ext cx="8589751" cy="198226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32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6000" y="1047751"/>
            <a:ext cx="8568000" cy="172742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6000" y="684000"/>
            <a:ext cx="8504559" cy="41307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30CF5B-C12A-4FB2-8CFA-271A3716BFFB}" type="datetime1">
              <a:rPr lang="de-DE" smtClean="0"/>
              <a:t>28.06.2021</a:t>
            </a:fld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0"/>
          <p:cNvSpPr txBox="1">
            <a:spLocks/>
          </p:cNvSpPr>
          <p:nvPr userDrawn="1"/>
        </p:nvSpPr>
        <p:spPr>
          <a:xfrm>
            <a:off x="7287139" y="4224489"/>
            <a:ext cx="1426482" cy="473075"/>
          </a:xfrm>
          <a:prstGeom prst="rect">
            <a:avLst/>
          </a:prstGeom>
          <a:solidFill>
            <a:srgbClr val="AC7F10"/>
          </a:solidFill>
        </p:spPr>
        <p:txBody>
          <a:bodyPr/>
          <a:lstStyle>
            <a:lvl1pPr>
              <a:defRPr sz="1200"/>
            </a:lvl1pPr>
            <a:lvl2pPr marL="0" algn="ctr">
              <a:spcBef>
                <a:spcPts val="0"/>
              </a:spcBef>
              <a:buNone/>
              <a:defRPr baseline="0"/>
            </a:lvl2pPr>
          </a:lstStyle>
          <a:p>
            <a:pPr marL="0" marR="0" lvl="1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Logo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913F3D-78E3-42A3-9E98-77007031D807}" type="datetime1">
              <a:rPr lang="de-DE" smtClean="0"/>
              <a:t>28.06.2021</a:t>
            </a:fld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96000" y="684000"/>
            <a:ext cx="8504559" cy="41307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540000" indent="-540000">
              <a:defRPr/>
            </a:lvl1pPr>
            <a:lvl2pPr marL="1080000" indent="-540000">
              <a:buFontTx/>
              <a:buNone/>
              <a:defRPr/>
            </a:lvl2pPr>
            <a:lvl3pPr marL="1620000" indent="-54000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4"/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ogo_Phil-Fak_DinA5_RGB.em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026111" y="187436"/>
            <a:ext cx="1900410" cy="526939"/>
          </a:xfrm>
          <a:prstGeom prst="rect">
            <a:avLst/>
          </a:prstGeom>
        </p:spPr>
      </p:pic>
      <p:sp>
        <p:nvSpPr>
          <p:cNvPr id="56" name="Rechteck 55"/>
          <p:cNvSpPr/>
          <p:nvPr userDrawn="1"/>
        </p:nvSpPr>
        <p:spPr>
          <a:xfrm>
            <a:off x="0" y="987573"/>
            <a:ext cx="194400" cy="972195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 userDrawn="1"/>
        </p:nvSpPr>
        <p:spPr>
          <a:xfrm>
            <a:off x="-1" y="1984722"/>
            <a:ext cx="194400" cy="9720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59" r:id="rId3"/>
    <p:sldLayoutId id="2147483658" r:id="rId4"/>
    <p:sldLayoutId id="2147483663" r:id="rId5"/>
    <p:sldLayoutId id="2147483660" r:id="rId6"/>
    <p:sldLayoutId id="2147483661" r:id="rId7"/>
  </p:sldLayoutIdLst>
  <p:hf hdr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Logo_Phil-Fak_DinA5_RGB.e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19068" y="96949"/>
            <a:ext cx="1174913" cy="325776"/>
          </a:xfrm>
          <a:prstGeom prst="rect">
            <a:avLst/>
          </a:prstGeom>
        </p:spPr>
      </p:pic>
      <p:sp>
        <p:nvSpPr>
          <p:cNvPr id="60" name="Rechteck 59"/>
          <p:cNvSpPr/>
          <p:nvPr userDrawn="1"/>
        </p:nvSpPr>
        <p:spPr>
          <a:xfrm>
            <a:off x="1" y="1489250"/>
            <a:ext cx="178593" cy="482425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Rechteck 60"/>
          <p:cNvSpPr/>
          <p:nvPr userDrawn="1"/>
        </p:nvSpPr>
        <p:spPr>
          <a:xfrm>
            <a:off x="0" y="982043"/>
            <a:ext cx="178593" cy="482425"/>
          </a:xfrm>
          <a:prstGeom prst="rect">
            <a:avLst/>
          </a:prstGeom>
          <a:solidFill>
            <a:srgbClr val="C99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9" name="Freihandform 108"/>
          <p:cNvSpPr/>
          <p:nvPr userDrawn="1"/>
        </p:nvSpPr>
        <p:spPr>
          <a:xfrm>
            <a:off x="204789" y="493041"/>
            <a:ext cx="8941448" cy="4443289"/>
          </a:xfrm>
          <a:custGeom>
            <a:avLst/>
            <a:gdLst>
              <a:gd name="connsiteX0" fmla="*/ 719137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  <a:gd name="connsiteX0" fmla="*/ 723719 w 723900"/>
              <a:gd name="connsiteY0" fmla="*/ 0 h 721519"/>
              <a:gd name="connsiteX1" fmla="*/ 0 w 723900"/>
              <a:gd name="connsiteY1" fmla="*/ 0 h 721519"/>
              <a:gd name="connsiteX2" fmla="*/ 0 w 723900"/>
              <a:gd name="connsiteY2" fmla="*/ 721519 h 721519"/>
              <a:gd name="connsiteX3" fmla="*/ 723900 w 723900"/>
              <a:gd name="connsiteY3" fmla="*/ 721519 h 721519"/>
              <a:gd name="connsiteX4" fmla="*/ 685800 w 723900"/>
              <a:gd name="connsiteY4" fmla="*/ 721519 h 721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" h="721519">
                <a:moveTo>
                  <a:pt x="723719" y="0"/>
                </a:moveTo>
                <a:lnTo>
                  <a:pt x="0" y="0"/>
                </a:lnTo>
                <a:lnTo>
                  <a:pt x="0" y="721519"/>
                </a:lnTo>
                <a:lnTo>
                  <a:pt x="723900" y="721519"/>
                </a:lnTo>
                <a:lnTo>
                  <a:pt x="685800" y="721519"/>
                </a:lnTo>
              </a:path>
            </a:pathLst>
          </a:custGeom>
          <a:ln>
            <a:solidFill>
              <a:srgbClr val="0038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7" name="Fußzeilenplatzhalter 116"/>
          <p:cNvSpPr>
            <a:spLocks noGrp="1"/>
          </p:cNvSpPr>
          <p:nvPr>
            <p:ph type="ftr" sz="quarter" idx="3"/>
          </p:nvPr>
        </p:nvSpPr>
        <p:spPr>
          <a:xfrm>
            <a:off x="205970" y="4950000"/>
            <a:ext cx="6120000" cy="1443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8" name="Datumsplatzhalter 117"/>
          <p:cNvSpPr>
            <a:spLocks noGrp="1"/>
          </p:cNvSpPr>
          <p:nvPr>
            <p:ph type="dt" sz="half" idx="2"/>
          </p:nvPr>
        </p:nvSpPr>
        <p:spPr>
          <a:xfrm>
            <a:off x="6809840" y="4950000"/>
            <a:ext cx="108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3865"/>
                </a:solidFill>
              </a:defRPr>
            </a:lvl1pPr>
          </a:lstStyle>
          <a:p>
            <a:fld id="{19897481-951F-4419-A5F8-AF5DFFB3703E}" type="datetime1">
              <a:rPr lang="de-DE" smtClean="0"/>
              <a:t>28.06.2021</a:t>
            </a:fld>
            <a:endParaRPr lang="de-DE" dirty="0"/>
          </a:p>
        </p:txBody>
      </p:sp>
      <p:sp>
        <p:nvSpPr>
          <p:cNvPr id="119" name="Foliennummernplatzhalter 118"/>
          <p:cNvSpPr>
            <a:spLocks noGrp="1"/>
          </p:cNvSpPr>
          <p:nvPr>
            <p:ph type="sldNum" sz="quarter" idx="4"/>
          </p:nvPr>
        </p:nvSpPr>
        <p:spPr>
          <a:xfrm>
            <a:off x="8227255" y="4950000"/>
            <a:ext cx="720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rgbClr val="003865"/>
                </a:solidFill>
              </a:defRPr>
            </a:lvl1pPr>
          </a:lstStyle>
          <a:p>
            <a:fld id="{0759437E-DD65-47AE-A718-65B9481C0A9E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914400" rtl="0" eaLnBrk="1" latinLnBrk="0" hangingPunct="1">
        <a:spcBef>
          <a:spcPct val="20000"/>
        </a:spcBef>
        <a:buFont typeface="+mj-lt"/>
        <a:buAutoNum type="arabicPeriod"/>
        <a:defRPr lang="de-DE" sz="3200" b="1" kern="1200" dirty="0" smtClean="0">
          <a:solidFill>
            <a:srgbClr val="003865"/>
          </a:solidFill>
          <a:latin typeface="+mn-lt"/>
          <a:ea typeface="+mn-ea"/>
          <a:cs typeface="+mn-cs"/>
        </a:defRPr>
      </a:lvl1pPr>
      <a:lvl2pPr marL="971550" indent="-514350" algn="l" defTabSz="914400" rtl="0" eaLnBrk="1" latinLnBrk="0" hangingPunct="1">
        <a:spcBef>
          <a:spcPct val="20000"/>
        </a:spcBef>
        <a:buFont typeface="+mj-lt"/>
        <a:buAutoNum type="arabicPeriod"/>
        <a:defRPr sz="2800" kern="1200">
          <a:solidFill>
            <a:srgbClr val="003865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ct val="20000"/>
        </a:spcBef>
        <a:buFont typeface="+mj-lt"/>
        <a:buAutoNum type="arabicPeriod"/>
        <a:defRPr sz="2400" kern="1200">
          <a:solidFill>
            <a:srgbClr val="00386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386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38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ologie.uni-erlangen.de/bachelorstudiengang-kulturgeschichte-des-christentums.html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Studieninformationstage September 2021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Kulturgeschichte des Christentums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/>
          <a:stretch/>
        </p:blipFill>
        <p:spPr>
          <a:xfrm>
            <a:off x="225780" y="2032797"/>
            <a:ext cx="2260784" cy="291601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73" y="2001556"/>
            <a:ext cx="1543800" cy="294725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l="32394" t="9624" r="34892"/>
          <a:stretch/>
        </p:blipFill>
        <p:spPr>
          <a:xfrm>
            <a:off x="7229681" y="1993257"/>
            <a:ext cx="1894591" cy="294404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7" t="12242" r="23293" b="12303"/>
          <a:stretch/>
        </p:blipFill>
        <p:spPr>
          <a:xfrm>
            <a:off x="4098354" y="2003786"/>
            <a:ext cx="3072121" cy="29335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 smtClean="0"/>
              <a:t>1. Das </a:t>
            </a:r>
            <a:r>
              <a:rPr lang="de-DE" sz="1600" dirty="0"/>
              <a:t>S</a:t>
            </a:r>
            <a:r>
              <a:rPr lang="de-DE" sz="1600" dirty="0" smtClean="0"/>
              <a:t>tudienfach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Das </a:t>
            </a:r>
            <a:r>
              <a:rPr lang="de-DE" sz="1400" b="0" dirty="0" smtClean="0"/>
              <a:t>Studienfach </a:t>
            </a:r>
            <a:r>
              <a:rPr lang="de-DE" sz="1400" b="0" dirty="0"/>
              <a:t>„Kulturgeschichte des Christentums“ wird zusammen mit einem zweiten Fach (z. B. Kunstgeschichte, Orientalistik, Theaterwissenschaften) – entweder als Haupt- oder als Nebenfach - studiert und führt nach einer Regelstudienzeit von sechs Semestern zum Abschluss „Bachelor </a:t>
            </a:r>
            <a:r>
              <a:rPr lang="de-DE" sz="1400" b="0" dirty="0" err="1"/>
              <a:t>of</a:t>
            </a:r>
            <a:r>
              <a:rPr lang="de-DE" sz="1400" b="0" dirty="0"/>
              <a:t> Arts“. </a:t>
            </a:r>
            <a:endParaRPr lang="de-DE" sz="1400" b="0" dirty="0" smtClean="0"/>
          </a:p>
          <a:p>
            <a:pPr marL="0" indent="0">
              <a:lnSpc>
                <a:spcPct val="150000"/>
              </a:lnSpc>
              <a:buNone/>
            </a:pPr>
            <a:endParaRPr lang="de-DE" sz="1400" b="0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E565D4-D409-42B5-98AD-51F94E1EB46D}" type="datetime1">
              <a:rPr lang="de-DE" smtClean="0"/>
              <a:t>28.06.2021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/>
              <a:t>2</a:t>
            </a:r>
            <a:r>
              <a:rPr lang="de-DE" sz="1600" dirty="0" smtClean="0"/>
              <a:t>. Die Inhalte und Kompetenzen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 smtClean="0"/>
              <a:t>Thema der Kulturgeschichte des </a:t>
            </a:r>
            <a:r>
              <a:rPr lang="de-DE" sz="1400" b="0" dirty="0"/>
              <a:t>C</a:t>
            </a:r>
            <a:r>
              <a:rPr lang="de-DE" sz="1400" b="0" dirty="0" smtClean="0"/>
              <a:t>hristentums ist </a:t>
            </a:r>
            <a:r>
              <a:rPr lang="de-DE" sz="1400" b="0" dirty="0"/>
              <a:t>das Christentum als prägende kulturelle Größe unserer Gesellschaft, wobei der Blick auch </a:t>
            </a:r>
            <a:r>
              <a:rPr lang="de-DE" sz="1400" b="0" dirty="0" smtClean="0"/>
              <a:t>nach Osten auf </a:t>
            </a:r>
            <a:r>
              <a:rPr lang="de-DE" sz="1400" b="0" dirty="0"/>
              <a:t>das orthodoxe und orientalische Christentum ausgeweitet wird. </a:t>
            </a:r>
            <a:endParaRPr lang="de-DE" sz="1400" b="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 smtClean="0"/>
              <a:t>Es </a:t>
            </a:r>
            <a:r>
              <a:rPr lang="de-DE" sz="1400" b="0" dirty="0"/>
              <a:t>wird ein Überblick über die grundlegenden Texte, die historische Entwicklung und die materiellen Ausdrucksformen (v. a. Architektur, Bilder) des Christentums vermittelt.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 smtClean="0"/>
              <a:t>Absolventen der Kulturgeschichte des </a:t>
            </a:r>
            <a:r>
              <a:rPr lang="de-DE" sz="1400" b="0" dirty="0"/>
              <a:t>C</a:t>
            </a:r>
            <a:r>
              <a:rPr lang="de-DE" sz="1400" b="0" dirty="0" smtClean="0"/>
              <a:t>hristentums sind in der Lage, die </a:t>
            </a:r>
            <a:r>
              <a:rPr lang="de-DE" sz="1400" b="0" dirty="0"/>
              <a:t>verschiedenen Phänomene unserer christlich geprägten Kultur in ihrem historischen Zusammenhang wahrzunehmen, methodisch korrekt zu erschließen und zu verstehen sowie sich schriftlich und mündlich angemessen darüber </a:t>
            </a:r>
            <a:r>
              <a:rPr lang="de-DE" sz="1400" b="0" dirty="0" smtClean="0"/>
              <a:t>zu äußern. </a:t>
            </a:r>
            <a:endParaRPr lang="de-DE" sz="1400" b="0" dirty="0"/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	</a:t>
            </a:r>
            <a:endParaRPr lang="de-DE" sz="1400" b="0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E565D4-D409-42B5-98AD-51F94E1EB46D}" type="datetime1">
              <a:rPr lang="de-DE" smtClean="0"/>
              <a:t>28.06.2021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4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 smtClean="0"/>
              <a:t>3. Die einzelnen Teilgebiete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- Altes Testament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- Neues Testament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- Ältere Kirchengeschichte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- Neuere Kirchengeschichte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- Christliche Archäologie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 smtClean="0"/>
              <a:t>- Geschichte </a:t>
            </a:r>
            <a:r>
              <a:rPr lang="de-DE" sz="1400" b="0" dirty="0"/>
              <a:t>und Theologie des Christlichen </a:t>
            </a:r>
            <a:r>
              <a:rPr lang="de-DE" sz="1400" b="0" dirty="0" smtClean="0"/>
              <a:t>Ostens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400" b="0" dirty="0"/>
          </a:p>
          <a:p>
            <a:pPr marL="0" indent="0">
              <a:buNone/>
            </a:pPr>
            <a:r>
              <a:rPr lang="de-DE" sz="1400" b="0" dirty="0"/>
              <a:t>Im Bachelorstudium müssen </a:t>
            </a:r>
            <a:r>
              <a:rPr lang="de-DE" sz="1400" b="0" dirty="0" smtClean="0"/>
              <a:t>darüber hinaus auch </a:t>
            </a:r>
            <a:r>
              <a:rPr lang="de-DE" sz="1400" b="0" dirty="0"/>
              <a:t>sog. Schlüsselqualifikationen erworben werden. Hier </a:t>
            </a:r>
            <a:r>
              <a:rPr lang="de-DE" sz="1400" b="0" dirty="0" smtClean="0"/>
              <a:t>bietet die Universität </a:t>
            </a:r>
            <a:r>
              <a:rPr lang="de-DE" sz="1400" b="0" dirty="0"/>
              <a:t>eine breite Auswahl an Lehrveranstaltungen und Praktika </a:t>
            </a:r>
            <a:r>
              <a:rPr lang="de-DE" sz="1400" b="0" dirty="0" smtClean="0"/>
              <a:t>an. Im Kontext mit der Kulturgeschichte des Christentums </a:t>
            </a:r>
            <a:r>
              <a:rPr lang="de-DE" sz="1400" b="0" dirty="0"/>
              <a:t>bieten sich </a:t>
            </a:r>
            <a:r>
              <a:rPr lang="de-DE" sz="1400" b="0" dirty="0" smtClean="0"/>
              <a:t>besonders </a:t>
            </a:r>
            <a:r>
              <a:rPr lang="de-DE" sz="1400" b="0" dirty="0"/>
              <a:t>Lehrveranstaltungen aus anderen Disziplinen der Theologie (z. B. Religionswissenschaft, Christliche Publizistik und Kirchenmusik) an.	</a:t>
            </a:r>
            <a:endParaRPr lang="de-DE" sz="1400" b="0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E565D4-D409-42B5-98AD-51F94E1EB46D}" type="datetime1">
              <a:rPr lang="de-DE" smtClean="0"/>
              <a:t>28.06.2021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919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/>
              <a:t>4</a:t>
            </a:r>
            <a:r>
              <a:rPr lang="de-DE" sz="1600" dirty="0" smtClean="0"/>
              <a:t>. Ablauf und Organisation des </a:t>
            </a:r>
            <a:r>
              <a:rPr lang="de-DE" sz="1600" dirty="0"/>
              <a:t>S</a:t>
            </a:r>
            <a:r>
              <a:rPr lang="de-DE" sz="1600" dirty="0" smtClean="0"/>
              <a:t>tudiums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Das Studium wird durch </a:t>
            </a:r>
            <a:r>
              <a:rPr lang="de-DE" sz="1400" b="0" dirty="0" smtClean="0"/>
              <a:t>Module, die aus einer oder mehreren Lehrveranstaltungen bestehen können, </a:t>
            </a:r>
            <a:r>
              <a:rPr lang="de-DE" sz="1400" b="0" dirty="0"/>
              <a:t>strukturiert, in denen jeweils Prüfungsleistungen erbracht werden müssen.  Eine Abschlussprüfung gibt es nicht. In dem Fach, das als Hauptfach studiert wird, muss allerdings eine abschließende Bachelorarbeit geschrieben </a:t>
            </a:r>
            <a:r>
              <a:rPr lang="de-DE" sz="1400" b="0" dirty="0" smtClean="0"/>
              <a:t>werden.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400" b="0" dirty="0"/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Weitere Informationen finden Sie auf der Homepage des Fachbereichs Theologie: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>
                <a:solidFill>
                  <a:srgbClr val="C61C38"/>
                </a:solidFill>
                <a:hlinkClick r:id="rId2"/>
              </a:rPr>
              <a:t>www.theologie.uni-erlangen.de/bachelorstudiengang-kulturgeschichte-des-christentums.html</a:t>
            </a:r>
            <a:r>
              <a:rPr lang="de-DE" sz="1400" b="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400" b="0" dirty="0"/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o</a:t>
            </a:r>
            <a:r>
              <a:rPr lang="de-DE" sz="1400" b="0" dirty="0" smtClean="0"/>
              <a:t>der wenden Sie sich an die </a:t>
            </a:r>
            <a:r>
              <a:rPr lang="de-DE" sz="1400" dirty="0" smtClean="0"/>
              <a:t>Studienfachberatung: Ekkehard Weber (ekkehard.weber@fau.de)</a:t>
            </a:r>
            <a:endParaRPr lang="de-DE" sz="1400" dirty="0"/>
          </a:p>
          <a:p>
            <a:pPr marL="0" indent="0">
              <a:lnSpc>
                <a:spcPct val="150000"/>
              </a:lnSpc>
              <a:buNone/>
            </a:pPr>
            <a:endParaRPr lang="de-DE" sz="1400" b="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	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400" b="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/>
              <a:t>	</a:t>
            </a:r>
            <a:endParaRPr lang="de-DE" sz="1400" b="0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E565D4-D409-42B5-98AD-51F94E1EB46D}" type="datetime1">
              <a:rPr lang="de-DE" smtClean="0"/>
              <a:t>28.06.2021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9824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 smtClean="0"/>
              <a:t>5. Berufliche Perspektiven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 smtClean="0"/>
              <a:t>Alle </a:t>
            </a:r>
            <a:r>
              <a:rPr lang="de-DE" sz="1400" b="0" dirty="0"/>
              <a:t>Bereiche, in denen es darum geht, christliche Traditionen und Ausdrucksformen und deren Bedeutung einzubringen, zu verstehen und zu vermitteln: z. B. Erwachsenenbildung, Journalistik, Verlagswesen, Museen, Tourismus</a:t>
            </a:r>
            <a:r>
              <a:rPr lang="de-DE" sz="1400" b="0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400" b="0" dirty="0"/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 smtClean="0"/>
              <a:t>Sie können aber auch im </a:t>
            </a:r>
            <a:r>
              <a:rPr lang="de-DE" sz="1400" b="0" dirty="0"/>
              <a:t>Anschluss das Bachelorstudium „Kulturgeschichte des </a:t>
            </a:r>
            <a:r>
              <a:rPr lang="de-DE" sz="1400" b="0" dirty="0" smtClean="0"/>
              <a:t>Christentums“ Ihre </a:t>
            </a:r>
            <a:r>
              <a:rPr lang="de-DE" sz="1400" b="0" dirty="0"/>
              <a:t>Ausbildung durch ein Masterstudium </a:t>
            </a:r>
            <a:r>
              <a:rPr lang="de-DE" sz="1400" b="0" dirty="0" smtClean="0"/>
              <a:t>fortführen.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400" b="0" dirty="0" smtClean="0"/>
              <a:t>.</a:t>
            </a:r>
            <a:endParaRPr lang="de-DE" sz="1400" b="0" dirty="0"/>
          </a:p>
          <a:p>
            <a:pPr marL="0" indent="0">
              <a:lnSpc>
                <a:spcPct val="150000"/>
              </a:lnSpc>
              <a:buNone/>
            </a:pPr>
            <a:endParaRPr lang="de-DE" sz="1400" b="0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E565D4-D409-42B5-98AD-51F94E1EB46D}" type="datetime1">
              <a:rPr lang="de-DE" smtClean="0"/>
              <a:t>28.06.2021</a:t>
            </a:fld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59437E-DD65-47AE-A718-65B9481C0A9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6711360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400</Words>
  <Application>Microsoft Office PowerPoint</Application>
  <PresentationFormat>Bildschirmpräsentation (16:9)</PresentationFormat>
  <Paragraphs>44</Paragraphs>
  <Slides>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Titelfolienmaster</vt:lpstr>
      <vt:lpstr>Inhaltsseite</vt:lpstr>
      <vt:lpstr>Studieninformationstage September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FAU</dc:creator>
  <cp:lastModifiedBy>Familie Weber</cp:lastModifiedBy>
  <cp:revision>300</cp:revision>
  <dcterms:created xsi:type="dcterms:W3CDTF">2014-02-08T08:57:37Z</dcterms:created>
  <dcterms:modified xsi:type="dcterms:W3CDTF">2021-06-28T14:53:17Z</dcterms:modified>
</cp:coreProperties>
</file>